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382" r:id="rId5"/>
    <p:sldId id="384" r:id="rId6"/>
    <p:sldId id="351" r:id="rId7"/>
    <p:sldId id="386" r:id="rId8"/>
    <p:sldId id="352" r:id="rId9"/>
    <p:sldId id="392" r:id="rId10"/>
    <p:sldId id="373" r:id="rId11"/>
    <p:sldId id="356" r:id="rId12"/>
    <p:sldId id="357" r:id="rId13"/>
    <p:sldId id="358" r:id="rId14"/>
    <p:sldId id="359" r:id="rId15"/>
    <p:sldId id="360" r:id="rId16"/>
    <p:sldId id="361" r:id="rId17"/>
    <p:sldId id="372" r:id="rId18"/>
    <p:sldId id="388" r:id="rId19"/>
    <p:sldId id="389" r:id="rId20"/>
    <p:sldId id="363" r:id="rId21"/>
    <p:sldId id="366" r:id="rId22"/>
    <p:sldId id="335" r:id="rId23"/>
    <p:sldId id="328" r:id="rId24"/>
    <p:sldId id="369" r:id="rId25"/>
    <p:sldId id="375" r:id="rId26"/>
    <p:sldId id="376" r:id="rId27"/>
    <p:sldId id="378" r:id="rId28"/>
    <p:sldId id="390" r:id="rId29"/>
    <p:sldId id="391" r:id="rId30"/>
    <p:sldId id="353" r:id="rId31"/>
    <p:sldId id="336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385" r:id="rId4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7C6E4D71-A978-4F93-864A-CBC7D56BCF19}">
          <p14:sldIdLst>
            <p14:sldId id="382"/>
          </p14:sldIdLst>
        </p14:section>
        <p14:section name="목차" id="{DAB9A85C-6DA2-4FF5-B2F2-3F045B56FCC1}">
          <p14:sldIdLst>
            <p14:sldId id="384"/>
          </p14:sldIdLst>
        </p14:section>
        <p14:section name="1. 프로젝트 계획" id="{9367A41B-E019-477B-B3FB-9EFB6D017E63}">
          <p14:sldIdLst>
            <p14:sldId id="351"/>
          </p14:sldIdLst>
        </p14:section>
        <p14:section name="1.1 수행방법 및 기여도" id="{FC67F00A-2EA9-4FD7-9B7F-E68FD07698D5}">
          <p14:sldIdLst>
            <p14:sldId id="386"/>
          </p14:sldIdLst>
        </p14:section>
        <p14:section name="2. 프로젝트 수행 내용" id="{1281A551-9E14-4630-BE8C-22251F494FF3}">
          <p14:sldIdLst>
            <p14:sldId id="352"/>
          </p14:sldIdLst>
        </p14:section>
        <p14:section name="2.1 모델 개발 프로세스" id="{0871AE5F-7E28-4D69-8FA5-750B8C13682A}">
          <p14:sldIdLst>
            <p14:sldId id="392"/>
          </p14:sldIdLst>
        </p14:section>
        <p14:section name="2.2 데이터셋 구성" id="{470171E9-7D55-4033-8218-3BB992A053CE}">
          <p14:sldIdLst>
            <p14:sldId id="373"/>
            <p14:sldId id="356"/>
            <p14:sldId id="357"/>
            <p14:sldId id="358"/>
            <p14:sldId id="359"/>
            <p14:sldId id="360"/>
            <p14:sldId id="361"/>
            <p14:sldId id="372"/>
            <p14:sldId id="388"/>
            <p14:sldId id="389"/>
            <p14:sldId id="363"/>
          </p14:sldIdLst>
        </p14:section>
        <p14:section name="2.3 모델 학습" id="{9BB40DDB-202E-4B93-8545-0DE31F6C623D}">
          <p14:sldIdLst>
            <p14:sldId id="366"/>
            <p14:sldId id="335"/>
            <p14:sldId id="328"/>
            <p14:sldId id="369"/>
            <p14:sldId id="375"/>
            <p14:sldId id="376"/>
            <p14:sldId id="378"/>
            <p14:sldId id="390"/>
            <p14:sldId id="391"/>
          </p14:sldIdLst>
        </p14:section>
        <p14:section name="3. 프로젝트 수행 결과" id="{35FF3F94-0FC4-4C61-92D8-D283D74FC6FB}">
          <p14:sldIdLst>
            <p14:sldId id="353"/>
          </p14:sldIdLst>
        </p14:section>
        <p14:section name="3.1 결과 및 토의" id="{D8F4CBD4-36C1-46AA-9BC5-6B8CA72B1593}">
          <p14:sldIdLst>
            <p14:sldId id="336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  <p14:section name="감사인사" id="{0A22E5CF-6622-4041-8334-76E0505B52A8}">
          <p14:sldIdLst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376092"/>
    <a:srgbClr val="385D8A"/>
    <a:srgbClr val="4BACC6"/>
    <a:srgbClr val="EFEFEF"/>
    <a:srgbClr val="82A2C9"/>
    <a:srgbClr val="0000FF"/>
    <a:srgbClr val="D99694"/>
    <a:srgbClr val="9BBB59"/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79" autoAdjust="0"/>
    <p:restoredTop sz="88539" autoAdjust="0"/>
  </p:normalViewPr>
  <p:slideViewPr>
    <p:cSldViewPr>
      <p:cViewPr varScale="1">
        <p:scale>
          <a:sx n="111" d="100"/>
          <a:sy n="111" d="100"/>
        </p:scale>
        <p:origin x="756" y="108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154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78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65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33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23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12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199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824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86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13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36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87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81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73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96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7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17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4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12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782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50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2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652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1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08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998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026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72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8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0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777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84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739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/>
          <p:cNvSpPr>
            <a:spLocks noGrp="1"/>
          </p:cNvSpPr>
          <p:nvPr>
            <p:ph type="body" sz="quarter" idx="10" hasCustomPrompt="1"/>
          </p:nvPr>
        </p:nvSpPr>
        <p:spPr>
          <a:xfrm>
            <a:off x="239253" y="16168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800" b="1" smtClean="0">
                <a:ln>
                  <a:solidFill>
                    <a:srgbClr val="385D8A">
                      <a:alpha val="25000"/>
                    </a:srgbClr>
                  </a:solidFill>
                </a:ln>
                <a:solidFill>
                  <a:srgbClr val="376092"/>
                </a:solidFill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n>
                  <a:solidFill>
                    <a:srgbClr val="385D8A">
                      <a:alpha val="25000"/>
                    </a:srgbClr>
                  </a:solidFill>
                </a:ln>
                <a:solidFill>
                  <a:srgbClr val="376092"/>
                </a:solidFill>
              </a:rPr>
              <a:t>1.1</a:t>
            </a:r>
            <a:endParaRPr lang="ko-KR" altLang="en-US" b="1" dirty="0">
              <a:ln>
                <a:solidFill>
                  <a:srgbClr val="385D8A">
                    <a:alpha val="25000"/>
                  </a:srgbClr>
                </a:solidFill>
              </a:ln>
              <a:solidFill>
                <a:srgbClr val="376092"/>
              </a:solidFill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750932" y="188646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>
              <a:defRPr lang="ko-KR" altLang="en-US" sz="1600" b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3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  <a:prstGeom prst="rect">
            <a:avLst/>
          </a:prstGeom>
        </p:spPr>
        <p:txBody>
          <a:bodyPr anchor="b"/>
          <a:lstStyle>
            <a:lvl1pPr algn="r">
              <a:defRPr sz="1400" b="1"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  <a:solidFill>
                  <a:srgbClr val="385D8A"/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 userDrawn="1"/>
        </p:nvSpPr>
        <p:spPr>
          <a:xfrm>
            <a:off x="0" y="692696"/>
            <a:ext cx="9144000" cy="606154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754238"/>
            <a:ext cx="9144000" cy="116632"/>
          </a:xfrm>
          <a:prstGeom prst="rect">
            <a:avLst/>
          </a:prstGeom>
          <a:solidFill>
            <a:srgbClr val="82A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692696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대각선 방향의 모서리가 잘린 사각형 7"/>
          <p:cNvSpPr/>
          <p:nvPr userDrawn="1"/>
        </p:nvSpPr>
        <p:spPr>
          <a:xfrm>
            <a:off x="129528" y="124754"/>
            <a:ext cx="5471171" cy="443189"/>
          </a:xfrm>
          <a:prstGeom prst="snip2DiagRect">
            <a:avLst>
              <a:gd name="adj1" fmla="val 0"/>
              <a:gd name="adj2" fmla="val 30325"/>
            </a:avLst>
          </a:prstGeom>
          <a:gradFill>
            <a:gsLst>
              <a:gs pos="0">
                <a:schemeClr val="accent1">
                  <a:lumMod val="75000"/>
                  <a:alpha val="85000"/>
                </a:schemeClr>
              </a:gs>
              <a:gs pos="100000">
                <a:schemeClr val="accent1">
                  <a:lumMod val="45000"/>
                  <a:lumOff val="55000"/>
                  <a:alpha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965123" y="130135"/>
            <a:ext cx="205056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[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지능화 </a:t>
            </a:r>
            <a:r>
              <a:rPr lang="ko-KR" altLang="en-US" sz="800" dirty="0" err="1"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캡스톤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프로젝트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]</a:t>
            </a:r>
          </a:p>
          <a:p>
            <a:pPr algn="r">
              <a:lnSpc>
                <a:spcPct val="130000"/>
              </a:lnSpc>
            </a:pPr>
            <a:r>
              <a:rPr lang="en-US" altLang="ko-KR" sz="1000" dirty="0"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이용한 안전모 검출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</a:p>
        </p:txBody>
      </p:sp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9" y="196953"/>
            <a:ext cx="1066034" cy="7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노란색, 오렌지, 헬멧이(가) 표시된 사진&#10;&#10;자동 생성된 설명">
            <a:extLst>
              <a:ext uri="{FF2B5EF4-FFF2-40B4-BE49-F238E27FC236}">
                <a16:creationId xmlns:a16="http://schemas.microsoft.com/office/drawing/2014/main" id="{3C070FB8-B654-799D-A184-CB58D6460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666" y="0"/>
            <a:ext cx="9883218" cy="685799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6207031" y="2910976"/>
            <a:ext cx="17834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330325" eaLnBrk="0" latinLnBrk="0" hangingPunct="0">
              <a:buSzPct val="100000"/>
              <a:defRPr/>
            </a:pPr>
            <a:r>
              <a:rPr lang="en-US" altLang="ko-KR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2022.  6.  15</a:t>
            </a:r>
            <a:endParaRPr lang="ko-KR" altLang="en-US" sz="1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5978060" y="984206"/>
            <a:ext cx="1779859" cy="3293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4716016" y="3231585"/>
            <a:ext cx="3274467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lang="ko-KR" altLang="en-US" sz="16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충북대학교 산업인공지능학과</a:t>
            </a:r>
            <a:endParaRPr lang="en-US" altLang="ko-KR" sz="16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>
              <a:spcAft>
                <a:spcPts val="300"/>
              </a:spcAft>
            </a:pPr>
            <a:r>
              <a:rPr lang="en-US" altLang="ko-KR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[20-4</a:t>
            </a:r>
            <a:r>
              <a:rPr lang="ko-KR" altLang="en-US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r>
              <a:rPr lang="en-US" altLang="ko-KR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김성웅</a:t>
            </a:r>
            <a:r>
              <a:rPr lang="en-US" altLang="ko-KR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윤재웅</a:t>
            </a:r>
            <a:endParaRPr lang="ko-KR" altLang="en-US" sz="16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B617F58B-277B-412B-9E81-F894F83F82B2}"/>
              </a:ext>
            </a:extLst>
          </p:cNvPr>
          <p:cNvSpPr/>
          <p:nvPr/>
        </p:nvSpPr>
        <p:spPr>
          <a:xfrm>
            <a:off x="1403668" y="1149911"/>
            <a:ext cx="2232248" cy="299774"/>
          </a:xfrm>
          <a:prstGeom prst="roundRect">
            <a:avLst>
              <a:gd name="adj" fmla="val 4438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지능화 </a:t>
            </a:r>
            <a:r>
              <a:rPr kumimoji="1" lang="ko-KR" altLang="en-US" sz="1200" b="1" dirty="0" err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캡스톤</a:t>
            </a:r>
            <a:r>
              <a:rPr kumimoji="1" lang="ko-KR" altLang="en-US" sz="1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 프로젝트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FA6532-6D7C-40B0-B351-D5E084786973}"/>
              </a:ext>
            </a:extLst>
          </p:cNvPr>
          <p:cNvSpPr/>
          <p:nvPr/>
        </p:nvSpPr>
        <p:spPr>
          <a:xfrm>
            <a:off x="1403668" y="2081836"/>
            <a:ext cx="524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292" eaLnBrk="0" hangingPunct="0">
              <a:buSzPct val="100000"/>
              <a:defRPr/>
            </a:pPr>
            <a:endParaRPr lang="ko-KR" altLang="en-US" sz="4000" kern="0" spc="-151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C3BEAF-1BB0-AB14-6B19-A74528F6BFC4}"/>
              </a:ext>
            </a:extLst>
          </p:cNvPr>
          <p:cNvSpPr/>
          <p:nvPr/>
        </p:nvSpPr>
        <p:spPr>
          <a:xfrm>
            <a:off x="1403668" y="1602633"/>
            <a:ext cx="4752528" cy="1251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0292" eaLnBrk="0" hangingPunct="0">
              <a:spcAft>
                <a:spcPts val="400"/>
              </a:spcAft>
              <a:buSzPct val="100000"/>
              <a:defRPr/>
            </a:pPr>
            <a:r>
              <a:rPr lang="en-US" altLang="ko-KR" sz="36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Yolo</a:t>
            </a:r>
            <a:r>
              <a:rPr lang="ko-KR" altLang="en-US" sz="36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</a:t>
            </a:r>
            <a:endParaRPr lang="en-US" altLang="ko-KR" sz="36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defTabSz="1330292" eaLnBrk="0" hangingPunct="0">
              <a:spcAft>
                <a:spcPts val="400"/>
              </a:spcAft>
              <a:buSzPct val="100000"/>
              <a:defRPr/>
            </a:pPr>
            <a:r>
              <a:rPr lang="ko-KR" altLang="en-US" sz="36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안전모 검출</a:t>
            </a:r>
            <a:endParaRPr lang="en-US" altLang="ko-KR" sz="36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3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1391792"/>
            <a:ext cx="8706254" cy="77457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‘</a:t>
            </a:r>
            <a:r>
              <a:rPr lang="en-US" altLang="ko-KR" dirty="0"/>
              <a:t>Person’ Class </a:t>
            </a:r>
            <a:r>
              <a:rPr lang="ko-KR" altLang="en-US" dirty="0"/>
              <a:t>라벨 제거</a:t>
            </a:r>
            <a:endParaRPr lang="en-US" altLang="ko-KR" dirty="0"/>
          </a:p>
          <a:p>
            <a:r>
              <a:rPr lang="ko-KR" altLang="en-US" dirty="0" smtClean="0"/>
              <a:t>최종 </a:t>
            </a:r>
            <a:r>
              <a:rPr lang="ko-KR" altLang="en-US" dirty="0"/>
              <a:t>검출 시 </a:t>
            </a:r>
            <a:r>
              <a:rPr lang="en-US" altLang="ko-KR" dirty="0"/>
              <a:t>‘Helmet’, ‘Head’</a:t>
            </a:r>
            <a:r>
              <a:rPr lang="ko-KR" altLang="en-US" dirty="0"/>
              <a:t>로만 검출하므로 불필요한 내용</a:t>
            </a:r>
            <a:endParaRPr lang="en-US" altLang="ko-KR" dirty="0"/>
          </a:p>
        </p:txBody>
      </p:sp>
      <p:sp>
        <p:nvSpPr>
          <p:cNvPr id="30" name="오른쪽 화살표 11">
            <a:extLst>
              <a:ext uri="{FF2B5EF4-FFF2-40B4-BE49-F238E27FC236}">
                <a16:creationId xmlns:a16="http://schemas.microsoft.com/office/drawing/2014/main" id="{CDEA8F0A-0B5C-887C-F85D-C60D9F1FA4DB}"/>
              </a:ext>
            </a:extLst>
          </p:cNvPr>
          <p:cNvSpPr/>
          <p:nvPr/>
        </p:nvSpPr>
        <p:spPr>
          <a:xfrm>
            <a:off x="4360648" y="3717032"/>
            <a:ext cx="391782" cy="360040"/>
          </a:xfrm>
          <a:prstGeom prst="rightArrow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5ADD19-6052-4C48-1255-B0A86F5D5A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5"/>
          <a:stretch/>
        </p:blipFill>
        <p:spPr>
          <a:xfrm>
            <a:off x="297509" y="2288013"/>
            <a:ext cx="3904830" cy="28955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E92EF72-2C26-BE0A-16DB-172849F738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b="1541"/>
          <a:stretch/>
        </p:blipFill>
        <p:spPr>
          <a:xfrm>
            <a:off x="4860032" y="2293042"/>
            <a:ext cx="4111754" cy="2925939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F58325EB-8A86-22A4-A455-8920FB660A82}"/>
              </a:ext>
            </a:extLst>
          </p:cNvPr>
          <p:cNvSpPr/>
          <p:nvPr/>
        </p:nvSpPr>
        <p:spPr>
          <a:xfrm>
            <a:off x="3203848" y="2735048"/>
            <a:ext cx="844345" cy="713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6FD15A-331E-37AF-E6F0-F116D15E607A}"/>
              </a:ext>
            </a:extLst>
          </p:cNvPr>
          <p:cNvSpPr/>
          <p:nvPr/>
        </p:nvSpPr>
        <p:spPr>
          <a:xfrm>
            <a:off x="8017821" y="2735048"/>
            <a:ext cx="844345" cy="713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317791" y="906059"/>
            <a:ext cx="4434639" cy="400110"/>
            <a:chOff x="749742" y="1494709"/>
            <a:chExt cx="443463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데이터 재 </a:t>
              </a:r>
              <a:r>
                <a:rPr lang="ko-KR" altLang="en-US" sz="2000" b="1" dirty="0" err="1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라벨링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 작업 </a:t>
              </a:r>
              <a:r>
                <a:rPr lang="en-US" altLang="ko-KR" sz="2000" b="1" dirty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3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76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6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07504" y="1218497"/>
            <a:ext cx="8706254" cy="77457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 smtClean="0"/>
              <a:t>정확도를 </a:t>
            </a:r>
            <a:r>
              <a:rPr lang="ko-KR" altLang="en-US" dirty="0"/>
              <a:t>올리기 위한 </a:t>
            </a:r>
            <a:r>
              <a:rPr lang="ko-KR" altLang="en-US" dirty="0" err="1"/>
              <a:t>라벨링</a:t>
            </a:r>
            <a:r>
              <a:rPr lang="ko-KR" altLang="en-US" dirty="0"/>
              <a:t> 추가 및 제거 작업</a:t>
            </a:r>
            <a:endParaRPr lang="en-US" altLang="ko-KR" dirty="0"/>
          </a:p>
          <a:p>
            <a:r>
              <a:rPr lang="ko-KR" altLang="en-US" dirty="0" err="1" smtClean="0"/>
              <a:t>라벨링의</a:t>
            </a:r>
            <a:r>
              <a:rPr lang="ko-KR" altLang="en-US" dirty="0" smtClean="0"/>
              <a:t> </a:t>
            </a:r>
            <a:r>
              <a:rPr lang="ko-KR" altLang="en-US" dirty="0"/>
              <a:t>기준을 세워 재 </a:t>
            </a:r>
            <a:r>
              <a:rPr lang="ko-KR" altLang="en-US" dirty="0" err="1"/>
              <a:t>라벨링</a:t>
            </a:r>
            <a:r>
              <a:rPr lang="ko-KR" altLang="en-US" dirty="0"/>
              <a:t> 진행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B0C52A-68D5-56D8-38F2-D496ADE0FBE3}"/>
              </a:ext>
            </a:extLst>
          </p:cNvPr>
          <p:cNvSpPr txBox="1"/>
          <p:nvPr/>
        </p:nvSpPr>
        <p:spPr>
          <a:xfrm>
            <a:off x="386211" y="1992083"/>
            <a:ext cx="4584938" cy="995144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 뒷모습 </a:t>
            </a:r>
            <a:r>
              <a:rPr lang="ko-KR" altLang="en-US" sz="1400" dirty="0"/>
              <a:t>모두 </a:t>
            </a:r>
            <a:r>
              <a:rPr lang="ko-KR" altLang="en-US" sz="1400" dirty="0" err="1"/>
              <a:t>라벨링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추가</a:t>
            </a:r>
            <a:endParaRPr lang="en-US" altLang="ko-KR" sz="1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 상단에서 </a:t>
            </a:r>
            <a:r>
              <a:rPr lang="ko-KR" altLang="en-US" sz="1400" dirty="0"/>
              <a:t>헬멧만 보이는 </a:t>
            </a:r>
            <a:r>
              <a:rPr lang="ko-KR" altLang="en-US" sz="1400" dirty="0" err="1"/>
              <a:t>라벨링</a:t>
            </a:r>
            <a:r>
              <a:rPr lang="ko-KR" altLang="en-US" sz="1400" dirty="0"/>
              <a:t> 제거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4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3F370D1-5416-5F2D-BC05-2D1745DEC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6" y="2811663"/>
            <a:ext cx="3641240" cy="36324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AFFA912-8E60-BD48-6479-A5469FF02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36" y="2838369"/>
            <a:ext cx="3606908" cy="36069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B263FB-CF84-FAD8-480B-32F861EC5B3C}"/>
              </a:ext>
            </a:extLst>
          </p:cNvPr>
          <p:cNvSpPr txBox="1"/>
          <p:nvPr/>
        </p:nvSpPr>
        <p:spPr>
          <a:xfrm>
            <a:off x="1585105" y="2873398"/>
            <a:ext cx="1474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</a:rPr>
              <a:t>라벨링</a:t>
            </a:r>
            <a:r>
              <a:rPr lang="ko-KR" altLang="en-US" sz="1800" b="1" dirty="0">
                <a:solidFill>
                  <a:schemeClr val="bg1"/>
                </a:solidFill>
              </a:rPr>
              <a:t> 추가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C2DE7C-25C0-C5E0-45DB-578DAAEA2E0D}"/>
              </a:ext>
            </a:extLst>
          </p:cNvPr>
          <p:cNvSpPr txBox="1"/>
          <p:nvPr/>
        </p:nvSpPr>
        <p:spPr>
          <a:xfrm>
            <a:off x="6156176" y="2873398"/>
            <a:ext cx="1474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</a:rPr>
              <a:t>라벨링</a:t>
            </a:r>
            <a:r>
              <a:rPr lang="ko-KR" altLang="en-US" sz="1800" b="1" dirty="0">
                <a:solidFill>
                  <a:schemeClr val="bg1"/>
                </a:solidFill>
              </a:rPr>
              <a:t> 제거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39253" y="782170"/>
            <a:ext cx="4434639" cy="400110"/>
            <a:chOff x="749742" y="1494709"/>
            <a:chExt cx="443463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데이터 재 </a:t>
              </a:r>
              <a:r>
                <a:rPr lang="ko-KR" altLang="en-US" sz="2000" b="1" dirty="0" err="1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라벨링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 작업 </a:t>
              </a:r>
              <a:r>
                <a:rPr lang="en-US" altLang="ko-KR" sz="2000" b="1" dirty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4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3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39253" y="1168762"/>
            <a:ext cx="8706254" cy="77457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Helmet </a:t>
            </a:r>
            <a:r>
              <a:rPr lang="ko-KR" altLang="en-US" dirty="0"/>
              <a:t>으로 분류할 사진 종류의 추가</a:t>
            </a:r>
            <a:endParaRPr lang="en-US" altLang="ko-KR" dirty="0"/>
          </a:p>
          <a:p>
            <a:r>
              <a:rPr lang="ko-KR" altLang="en-US" dirty="0" smtClean="0"/>
              <a:t>자전거 </a:t>
            </a:r>
            <a:r>
              <a:rPr lang="ko-KR" altLang="en-US" dirty="0"/>
              <a:t>헬멧</a:t>
            </a:r>
            <a:r>
              <a:rPr lang="en-US" altLang="ko-KR" dirty="0"/>
              <a:t>, </a:t>
            </a:r>
            <a:r>
              <a:rPr lang="ko-KR" altLang="en-US" dirty="0"/>
              <a:t>오토바이 헬멧</a:t>
            </a:r>
            <a:r>
              <a:rPr lang="en-US" altLang="ko-KR" dirty="0"/>
              <a:t>, </a:t>
            </a:r>
            <a:r>
              <a:rPr lang="ko-KR" altLang="en-US" dirty="0" err="1"/>
              <a:t>킥보드</a:t>
            </a:r>
            <a:r>
              <a:rPr lang="ko-KR" altLang="en-US" dirty="0"/>
              <a:t> 헬멧 등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36A020-AA1B-C81B-2836-40EC9C512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1" y="2016777"/>
            <a:ext cx="2754060" cy="2051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DE5B38F-6E75-236F-B4BC-77D2B650AC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1" r="8492"/>
          <a:stretch/>
        </p:blipFill>
        <p:spPr>
          <a:xfrm>
            <a:off x="3847717" y="2016767"/>
            <a:ext cx="2955922" cy="20517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B8A1A2-019A-8C9B-20D5-E6F5809F7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02" y="4191123"/>
            <a:ext cx="1643169" cy="24616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6267A1-05E5-BF40-1DF1-772A6E6095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0"/>
          <a:stretch/>
        </p:blipFill>
        <p:spPr>
          <a:xfrm>
            <a:off x="509850" y="4191123"/>
            <a:ext cx="2754061" cy="24616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728D1-15FD-DBF9-1EDF-454EF52465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61"/>
          <a:stretch/>
        </p:blipFill>
        <p:spPr>
          <a:xfrm>
            <a:off x="7411819" y="2016767"/>
            <a:ext cx="1104752" cy="20517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1348AD-F1BE-4BE8-B2FE-0D06A19734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7" t="13731" r="45799" b="12884"/>
          <a:stretch/>
        </p:blipFill>
        <p:spPr>
          <a:xfrm>
            <a:off x="3847717" y="4186722"/>
            <a:ext cx="1902612" cy="2461677"/>
          </a:xfrm>
          <a:prstGeom prst="rect">
            <a:avLst/>
          </a:prstGeom>
        </p:spPr>
      </p:pic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39253" y="782170"/>
            <a:ext cx="4434639" cy="400110"/>
            <a:chOff x="749742" y="1494709"/>
            <a:chExt cx="4434639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데이터 추가 </a:t>
              </a:r>
              <a:r>
                <a:rPr lang="en-US" altLang="ko-KR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1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16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12723" y="1233051"/>
            <a:ext cx="8706254" cy="77457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Helmet </a:t>
            </a:r>
            <a:r>
              <a:rPr lang="ko-KR" altLang="en-US" dirty="0"/>
              <a:t>데이터에 비해 부족한 </a:t>
            </a:r>
            <a:r>
              <a:rPr lang="en-US" altLang="ko-KR" dirty="0"/>
              <a:t>Head </a:t>
            </a:r>
            <a:r>
              <a:rPr lang="ko-KR" altLang="en-US" dirty="0"/>
              <a:t>데이터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r>
              <a:rPr lang="en-US" altLang="ko-KR" dirty="0"/>
              <a:t>Head </a:t>
            </a:r>
            <a:r>
              <a:rPr lang="ko-KR" altLang="en-US" dirty="0"/>
              <a:t>클래스만 포함된 데이터 </a:t>
            </a:r>
            <a:r>
              <a:rPr lang="en-US" altLang="ko-KR" dirty="0"/>
              <a:t>2300</a:t>
            </a:r>
            <a:r>
              <a:rPr lang="ko-KR" altLang="en-US" dirty="0" smtClean="0"/>
              <a:t>장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64DF614-06DD-6FB1-B551-6258982758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08" y="2093845"/>
            <a:ext cx="3275856" cy="22024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3C88CF-9AC6-5BCE-E43B-65FCA3FF6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50" y="2093845"/>
            <a:ext cx="3303708" cy="22024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104085-9456-EE06-F6E6-01B9A2FF81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9" y="4434270"/>
            <a:ext cx="3261346" cy="217423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EEEBF42-07BB-B582-D467-FC45D5E2E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"/>
          <a:stretch/>
        </p:blipFill>
        <p:spPr>
          <a:xfrm>
            <a:off x="4465851" y="4430960"/>
            <a:ext cx="3303708" cy="217423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39253" y="782170"/>
            <a:ext cx="4434639" cy="400110"/>
            <a:chOff x="749742" y="1494709"/>
            <a:chExt cx="4434639" cy="4001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데이터 추가 </a:t>
              </a:r>
              <a:r>
                <a:rPr lang="en-US" altLang="ko-KR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2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9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358817" y="1233051"/>
            <a:ext cx="8706254" cy="77457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Helmet</a:t>
            </a:r>
            <a:r>
              <a:rPr lang="ko-KR" altLang="en-US" dirty="0"/>
              <a:t>과 혼동 될 수 있는 구슬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볼링 공 </a:t>
            </a:r>
            <a:r>
              <a:rPr lang="en-US" altLang="ko-KR" dirty="0"/>
              <a:t>None </a:t>
            </a:r>
            <a:r>
              <a:rPr lang="ko-KR" altLang="en-US" dirty="0"/>
              <a:t>데이터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r>
              <a:rPr lang="en-US" altLang="ko-KR" dirty="0"/>
              <a:t>Helmet</a:t>
            </a:r>
            <a:r>
              <a:rPr lang="ko-KR" altLang="en-US" dirty="0"/>
              <a:t>과 </a:t>
            </a:r>
            <a:r>
              <a:rPr lang="en-US" altLang="ko-KR" dirty="0"/>
              <a:t>Head </a:t>
            </a:r>
            <a:r>
              <a:rPr lang="ko-KR" altLang="en-US" dirty="0"/>
              <a:t>모두 아닌 빈 클래스가 포함된 데이터 </a:t>
            </a:r>
            <a:r>
              <a:rPr lang="en-US" altLang="ko-KR" dirty="0"/>
              <a:t>300</a:t>
            </a:r>
            <a:r>
              <a:rPr lang="ko-KR" altLang="en-US" dirty="0" smtClean="0"/>
              <a:t>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60" y="2185267"/>
            <a:ext cx="2133600" cy="2133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60" y="4574726"/>
            <a:ext cx="2133600" cy="2133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185267"/>
            <a:ext cx="2133600" cy="2133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547530"/>
            <a:ext cx="2133600" cy="2133600"/>
          </a:xfrm>
          <a:prstGeom prst="rect">
            <a:avLst/>
          </a:prstGeom>
        </p:spPr>
      </p:pic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구성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39253" y="782170"/>
            <a:ext cx="4434639" cy="400110"/>
            <a:chOff x="749742" y="1494709"/>
            <a:chExt cx="4434639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데이터 추가 </a:t>
              </a:r>
              <a:r>
                <a:rPr lang="en-US" altLang="ko-KR" sz="2000" b="1" dirty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3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7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구성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97689"/>
            <a:ext cx="3610398" cy="232019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7504" y="1339449"/>
            <a:ext cx="6624736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000"/>
              </a:spcBef>
              <a:buClr>
                <a:schemeClr val="bg2">
                  <a:lumMod val="25000"/>
                </a:schemeClr>
              </a:buClr>
            </a:pPr>
            <a:r>
              <a:rPr lang="en-US" altLang="ko-KR" sz="1400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1. xml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파일의 좌표를 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yolo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형식 좌표로 변환 함수</a:t>
            </a:r>
            <a:endParaRPr lang="en-US" altLang="ko-KR" sz="1400" dirty="0">
              <a:ln>
                <a:solidFill>
                  <a:schemeClr val="bg2">
                    <a:lumMod val="25000"/>
                    <a:alpha val="25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07504" y="4050652"/>
            <a:ext cx="8706254" cy="3077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2. Dataset </a:t>
            </a:r>
            <a:r>
              <a:rPr lang="ko-KR" altLang="en-US" sz="1400" dirty="0"/>
              <a:t>경로에 변환 된 </a:t>
            </a:r>
            <a:r>
              <a:rPr lang="en-US" altLang="ko-KR" sz="1400" dirty="0"/>
              <a:t>txt </a:t>
            </a:r>
            <a:r>
              <a:rPr lang="ko-KR" altLang="en-US" sz="1400" dirty="0"/>
              <a:t>파일 저장 함수</a:t>
            </a:r>
            <a:endParaRPr lang="en-US" altLang="ko-KR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4376126"/>
            <a:ext cx="5858110" cy="234324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194440" y="881820"/>
            <a:ext cx="4434639" cy="400110"/>
            <a:chOff x="749742" y="1494709"/>
            <a:chExt cx="4434639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라벨 주석 변환</a:t>
              </a:r>
              <a:r>
                <a:rPr lang="en-US" altLang="ko-KR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(xml -&gt; txt)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8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구성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55911" y="1370157"/>
            <a:ext cx="6775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000"/>
              </a:spcBef>
              <a:buClr>
                <a:schemeClr val="bg2">
                  <a:lumMod val="25000"/>
                </a:schemeClr>
              </a:buClr>
            </a:pPr>
            <a:r>
              <a:rPr lang="en-US" altLang="ko-KR" sz="1400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3. </a:t>
            </a:r>
            <a:r>
              <a:rPr lang="en-US" altLang="ko-KR" sz="1400" dirty="0" smtClean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XML </a:t>
            </a:r>
            <a:r>
              <a:rPr lang="ko-KR" altLang="en-US" sz="1400" dirty="0" smtClean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파일이 저장된 경로를 읽어서 이미지와 매칭 시킨 후 재 </a:t>
            </a:r>
            <a:r>
              <a:rPr lang="ko-KR" altLang="en-US" sz="1400" dirty="0" err="1" smtClean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라벨링</a:t>
            </a:r>
            <a:r>
              <a:rPr lang="ko-KR" altLang="en-US" sz="1400" dirty="0" smtClean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하는 함수</a:t>
            </a:r>
            <a:endParaRPr lang="en-US" altLang="ko-KR" sz="1400" dirty="0">
              <a:ln>
                <a:solidFill>
                  <a:schemeClr val="bg2">
                    <a:lumMod val="25000"/>
                    <a:alpha val="25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787901"/>
            <a:ext cx="4568922" cy="3302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39252" y="5125740"/>
            <a:ext cx="3108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메인 </a:t>
            </a:r>
            <a:r>
              <a:rPr lang="ko-KR" altLang="en-US" sz="1400" dirty="0" err="1"/>
              <a:t>실행문</a:t>
            </a:r>
            <a:endParaRPr lang="en-US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941" y="5546572"/>
            <a:ext cx="5336046" cy="115759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194440" y="881820"/>
            <a:ext cx="4434639" cy="400110"/>
            <a:chOff x="749742" y="1494709"/>
            <a:chExt cx="4434639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라벨 주석 변환</a:t>
              </a:r>
              <a:r>
                <a:rPr lang="en-US" altLang="ko-KR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(xml -&gt; txt)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7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F53EB10-7E12-C62D-7892-4DF2C4E8E779}"/>
              </a:ext>
            </a:extLst>
          </p:cNvPr>
          <p:cNvSpPr txBox="1"/>
          <p:nvPr/>
        </p:nvSpPr>
        <p:spPr>
          <a:xfrm>
            <a:off x="1475796" y="5322639"/>
            <a:ext cx="615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BACC6"/>
                </a:solidFill>
              </a:rPr>
              <a:t>약 </a:t>
            </a:r>
            <a:r>
              <a:rPr lang="en-US" altLang="ko-KR" b="1" dirty="0">
                <a:solidFill>
                  <a:srgbClr val="4BACC6"/>
                </a:solidFill>
              </a:rPr>
              <a:t>9000</a:t>
            </a:r>
            <a:r>
              <a:rPr lang="ko-KR" altLang="en-US" b="1" dirty="0">
                <a:solidFill>
                  <a:srgbClr val="4BACC6"/>
                </a:solidFill>
              </a:rPr>
              <a:t>장의 이미지 데이터 수집 및 </a:t>
            </a:r>
            <a:r>
              <a:rPr lang="ko-KR" altLang="en-US" b="1" dirty="0" err="1">
                <a:solidFill>
                  <a:srgbClr val="4BACC6"/>
                </a:solidFill>
              </a:rPr>
              <a:t>라벨링</a:t>
            </a:r>
            <a:endParaRPr lang="ko-KR" altLang="en-US" b="1" dirty="0">
              <a:solidFill>
                <a:srgbClr val="4BACC6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2998E5F-B518-1570-5F32-EAB49C2E9BAA}"/>
              </a:ext>
            </a:extLst>
          </p:cNvPr>
          <p:cNvSpPr/>
          <p:nvPr/>
        </p:nvSpPr>
        <p:spPr>
          <a:xfrm>
            <a:off x="3563888" y="2650060"/>
            <a:ext cx="2875296" cy="45604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자전거 및 오토바이 헬멧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5B71E74-16AA-A551-9471-D99E64303375}"/>
              </a:ext>
            </a:extLst>
          </p:cNvPr>
          <p:cNvSpPr/>
          <p:nvPr/>
        </p:nvSpPr>
        <p:spPr>
          <a:xfrm>
            <a:off x="3563888" y="3231264"/>
            <a:ext cx="2875296" cy="456048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추가된 안전모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C1004F9-7851-99ED-F2FB-1BCD45CBEE6C}"/>
              </a:ext>
            </a:extLst>
          </p:cNvPr>
          <p:cNvSpPr/>
          <p:nvPr/>
        </p:nvSpPr>
        <p:spPr>
          <a:xfrm>
            <a:off x="3563888" y="3815524"/>
            <a:ext cx="2877808" cy="4560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수정된 안전모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FA2247A-DC6B-AADA-9AB7-756075B43322}"/>
              </a:ext>
            </a:extLst>
          </p:cNvPr>
          <p:cNvSpPr/>
          <p:nvPr/>
        </p:nvSpPr>
        <p:spPr>
          <a:xfrm>
            <a:off x="3561376" y="4401308"/>
            <a:ext cx="2877808" cy="479612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 </a:t>
            </a:r>
            <a:r>
              <a:rPr lang="ko-KR" altLang="en-US" dirty="0"/>
              <a:t>클래스</a:t>
            </a:r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4DC6060E-A273-6EDE-82A8-94A24040DF48}"/>
              </a:ext>
            </a:extLst>
          </p:cNvPr>
          <p:cNvSpPr/>
          <p:nvPr/>
        </p:nvSpPr>
        <p:spPr>
          <a:xfrm flipH="1">
            <a:off x="6709021" y="2632945"/>
            <a:ext cx="432047" cy="473163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CEBB8A1D-6E00-11B7-05F5-9EA08A4F7FBD}"/>
              </a:ext>
            </a:extLst>
          </p:cNvPr>
          <p:cNvSpPr/>
          <p:nvPr/>
        </p:nvSpPr>
        <p:spPr>
          <a:xfrm flipH="1">
            <a:off x="6709021" y="3210482"/>
            <a:ext cx="432047" cy="473163"/>
          </a:xfrm>
          <a:prstGeom prst="leftBrace">
            <a:avLst/>
          </a:prstGeom>
          <a:ln w="19050">
            <a:solidFill>
              <a:srgbClr val="4BACC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왼쪽 중괄호 35">
            <a:extLst>
              <a:ext uri="{FF2B5EF4-FFF2-40B4-BE49-F238E27FC236}">
                <a16:creationId xmlns:a16="http://schemas.microsoft.com/office/drawing/2014/main" id="{617AD077-3F80-CFD8-0A5C-873F10CB0B68}"/>
              </a:ext>
            </a:extLst>
          </p:cNvPr>
          <p:cNvSpPr/>
          <p:nvPr/>
        </p:nvSpPr>
        <p:spPr>
          <a:xfrm flipH="1">
            <a:off x="6709021" y="3773867"/>
            <a:ext cx="432047" cy="473163"/>
          </a:xfrm>
          <a:prstGeom prst="leftBrace">
            <a:avLst/>
          </a:prstGeom>
          <a:ln w="19050">
            <a:solidFill>
              <a:srgbClr val="9BBB5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왼쪽 중괄호 36">
            <a:extLst>
              <a:ext uri="{FF2B5EF4-FFF2-40B4-BE49-F238E27FC236}">
                <a16:creationId xmlns:a16="http://schemas.microsoft.com/office/drawing/2014/main" id="{AD1389C0-4F3E-5DA3-7D02-DD88AF5A844A}"/>
              </a:ext>
            </a:extLst>
          </p:cNvPr>
          <p:cNvSpPr/>
          <p:nvPr/>
        </p:nvSpPr>
        <p:spPr>
          <a:xfrm flipH="1">
            <a:off x="6709021" y="4386330"/>
            <a:ext cx="432047" cy="473163"/>
          </a:xfrm>
          <a:prstGeom prst="leftBrace">
            <a:avLst/>
          </a:prstGeom>
          <a:ln w="19050">
            <a:solidFill>
              <a:srgbClr val="D9969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CC697E-E60D-B345-9272-5B462CFD11CB}"/>
              </a:ext>
            </a:extLst>
          </p:cNvPr>
          <p:cNvSpPr txBox="1"/>
          <p:nvPr/>
        </p:nvSpPr>
        <p:spPr>
          <a:xfrm>
            <a:off x="7202718" y="2674386"/>
            <a:ext cx="9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650</a:t>
            </a:r>
            <a:r>
              <a:rPr lang="ko-KR" altLang="en-US" dirty="0"/>
              <a:t>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114780-558B-86E5-2F4C-F76322F596AB}"/>
              </a:ext>
            </a:extLst>
          </p:cNvPr>
          <p:cNvSpPr txBox="1"/>
          <p:nvPr/>
        </p:nvSpPr>
        <p:spPr>
          <a:xfrm>
            <a:off x="7202718" y="3274622"/>
            <a:ext cx="9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3000</a:t>
            </a:r>
            <a:r>
              <a:rPr lang="ko-KR" altLang="en-US" dirty="0"/>
              <a:t>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77D0C4-2EA2-A5E5-2388-24B3513D4EB5}"/>
              </a:ext>
            </a:extLst>
          </p:cNvPr>
          <p:cNvSpPr txBox="1"/>
          <p:nvPr/>
        </p:nvSpPr>
        <p:spPr>
          <a:xfrm>
            <a:off x="7202718" y="3825782"/>
            <a:ext cx="9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2500</a:t>
            </a:r>
            <a:r>
              <a:rPr lang="ko-KR" altLang="en-US" dirty="0"/>
              <a:t>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F3A617-C0EB-6FA6-D056-C6134128577E}"/>
              </a:ext>
            </a:extLst>
          </p:cNvPr>
          <p:cNvSpPr txBox="1"/>
          <p:nvPr/>
        </p:nvSpPr>
        <p:spPr>
          <a:xfrm>
            <a:off x="7202718" y="4452641"/>
            <a:ext cx="9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2300</a:t>
            </a:r>
            <a:r>
              <a:rPr lang="ko-KR" altLang="en-US" dirty="0"/>
              <a:t>장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4CA03D-B4B9-12EF-2746-FA561D55247C}"/>
              </a:ext>
            </a:extLst>
          </p:cNvPr>
          <p:cNvGrpSpPr/>
          <p:nvPr/>
        </p:nvGrpSpPr>
        <p:grpSpPr>
          <a:xfrm>
            <a:off x="2810230" y="2847975"/>
            <a:ext cx="717800" cy="172865"/>
            <a:chOff x="2195736" y="2513185"/>
            <a:chExt cx="717800" cy="17286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3AA760F-E18C-B760-CD1D-F94F60AE2FD6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2666734"/>
              <a:ext cx="432048" cy="0"/>
            </a:xfrm>
            <a:prstGeom prst="line">
              <a:avLst/>
            </a:prstGeom>
            <a:ln w="381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6429620-CEB3-18EE-70A6-7E9B7327EC5F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2526279"/>
              <a:ext cx="285752" cy="0"/>
            </a:xfrm>
            <a:prstGeom prst="line">
              <a:avLst/>
            </a:prstGeom>
            <a:ln w="381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19351B5-5348-DD2D-E6DD-E6701C3498A9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2513185"/>
              <a:ext cx="0" cy="172865"/>
            </a:xfrm>
            <a:prstGeom prst="line">
              <a:avLst/>
            </a:prstGeom>
            <a:ln w="381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35855FC-86B7-DC01-8D38-30B0DAD4E445}"/>
              </a:ext>
            </a:extLst>
          </p:cNvPr>
          <p:cNvGrpSpPr/>
          <p:nvPr/>
        </p:nvGrpSpPr>
        <p:grpSpPr>
          <a:xfrm>
            <a:off x="2810230" y="3635203"/>
            <a:ext cx="715419" cy="425622"/>
            <a:chOff x="2195736" y="3300413"/>
            <a:chExt cx="715419" cy="42562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C3D0409-67F7-2E33-0BDC-03E02D1596FA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3311259"/>
              <a:ext cx="452214" cy="0"/>
            </a:xfrm>
            <a:prstGeom prst="line">
              <a:avLst/>
            </a:prstGeom>
            <a:ln w="381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4AE6360-10F5-8F90-1984-B2F61D41D504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3300413"/>
              <a:ext cx="0" cy="425622"/>
            </a:xfrm>
            <a:prstGeom prst="line">
              <a:avLst/>
            </a:prstGeom>
            <a:ln w="381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CC5706C-4517-869D-ACDC-CD6BF36A1DCF}"/>
                </a:ext>
              </a:extLst>
            </p:cNvPr>
            <p:cNvCxnSpPr>
              <a:cxnSpLocks/>
            </p:cNvCxnSpPr>
            <p:nvPr/>
          </p:nvCxnSpPr>
          <p:spPr>
            <a:xfrm>
              <a:off x="2625403" y="3705002"/>
              <a:ext cx="285752" cy="0"/>
            </a:xfrm>
            <a:prstGeom prst="line">
              <a:avLst/>
            </a:prstGeom>
            <a:ln w="381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3A11B30-5E6E-C08C-E798-BBE688CFADEC}"/>
              </a:ext>
            </a:extLst>
          </p:cNvPr>
          <p:cNvGrpSpPr/>
          <p:nvPr/>
        </p:nvGrpSpPr>
        <p:grpSpPr>
          <a:xfrm>
            <a:off x="2810230" y="3964693"/>
            <a:ext cx="717800" cy="689857"/>
            <a:chOff x="2195736" y="3629903"/>
            <a:chExt cx="717800" cy="68985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44619A9-463E-B9F5-F09E-2E325785A258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3647809"/>
              <a:ext cx="336195" cy="0"/>
            </a:xfrm>
            <a:prstGeom prst="line">
              <a:avLst/>
            </a:prstGeom>
            <a:ln w="38100">
              <a:solidFill>
                <a:srgbClr val="D996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2F09370-CF77-ADA5-E514-89C9DBE91A49}"/>
                </a:ext>
              </a:extLst>
            </p:cNvPr>
            <p:cNvCxnSpPr>
              <a:cxnSpLocks/>
            </p:cNvCxnSpPr>
            <p:nvPr/>
          </p:nvCxnSpPr>
          <p:spPr>
            <a:xfrm>
              <a:off x="2517346" y="3629903"/>
              <a:ext cx="0" cy="689857"/>
            </a:xfrm>
            <a:prstGeom prst="line">
              <a:avLst/>
            </a:prstGeom>
            <a:ln w="38100">
              <a:solidFill>
                <a:srgbClr val="D996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FA6D8AE-733A-C70D-FE0B-F3F5FEF56ED4}"/>
                </a:ext>
              </a:extLst>
            </p:cNvPr>
            <p:cNvCxnSpPr>
              <a:cxnSpLocks/>
            </p:cNvCxnSpPr>
            <p:nvPr/>
          </p:nvCxnSpPr>
          <p:spPr>
            <a:xfrm>
              <a:off x="2509706" y="4309315"/>
              <a:ext cx="403830" cy="0"/>
            </a:xfrm>
            <a:prstGeom prst="line">
              <a:avLst/>
            </a:prstGeom>
            <a:ln w="38100">
              <a:solidFill>
                <a:srgbClr val="D996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D320ECA-DEA8-86E6-AFDE-1C2C4166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06" y="2396712"/>
            <a:ext cx="1940574" cy="1850318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6DD06E9-481D-C471-34DF-569FAD977B3E}"/>
              </a:ext>
            </a:extLst>
          </p:cNvPr>
          <p:cNvSpPr/>
          <p:nvPr/>
        </p:nvSpPr>
        <p:spPr>
          <a:xfrm>
            <a:off x="3563888" y="2074153"/>
            <a:ext cx="2875296" cy="456048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구슬 및 </a:t>
            </a:r>
            <a:r>
              <a:rPr lang="ko-KR" altLang="en-US" dirty="0" err="1"/>
              <a:t>볼링공</a:t>
            </a:r>
            <a:endParaRPr lang="ko-KR" altLang="en-US" dirty="0"/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2CA1AE37-81AF-B66E-3D9E-5C480E4570D2}"/>
              </a:ext>
            </a:extLst>
          </p:cNvPr>
          <p:cNvSpPr/>
          <p:nvPr/>
        </p:nvSpPr>
        <p:spPr>
          <a:xfrm flipH="1">
            <a:off x="6709021" y="2065112"/>
            <a:ext cx="432047" cy="473163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269C86-9887-8703-DB19-DE79BF29ECD4}"/>
              </a:ext>
            </a:extLst>
          </p:cNvPr>
          <p:cNvSpPr txBox="1"/>
          <p:nvPr/>
        </p:nvSpPr>
        <p:spPr>
          <a:xfrm>
            <a:off x="7202718" y="2106553"/>
            <a:ext cx="9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300</a:t>
            </a:r>
            <a:r>
              <a:rPr lang="ko-KR" altLang="en-US" dirty="0"/>
              <a:t>장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033E1C3-4583-B445-B2BD-E07CCFDECFDE}"/>
              </a:ext>
            </a:extLst>
          </p:cNvPr>
          <p:cNvGrpSpPr/>
          <p:nvPr/>
        </p:nvGrpSpPr>
        <p:grpSpPr>
          <a:xfrm>
            <a:off x="2810230" y="2278533"/>
            <a:ext cx="717800" cy="394703"/>
            <a:chOff x="2195736" y="2291347"/>
            <a:chExt cx="717800" cy="394703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911FCBC-3C7F-73AC-A6CA-8979311ECC40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2666734"/>
              <a:ext cx="43204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76C912B5-97DE-3BDF-C1DC-013F44DFA6F5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2310379"/>
              <a:ext cx="285752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EE5A389F-79B7-49F8-9F35-516EA1283E48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2291347"/>
              <a:ext cx="0" cy="39470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4FC74BB-6754-CEA3-1673-00BAC9FEF53D}"/>
              </a:ext>
            </a:extLst>
          </p:cNvPr>
          <p:cNvGrpSpPr/>
          <p:nvPr/>
        </p:nvGrpSpPr>
        <p:grpSpPr>
          <a:xfrm>
            <a:off x="2810230" y="3287540"/>
            <a:ext cx="715419" cy="179560"/>
            <a:chOff x="2195736" y="3300413"/>
            <a:chExt cx="715419" cy="17956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81AF9AF6-2059-FFBF-DC1D-9106E8AA2734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3311259"/>
              <a:ext cx="452214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E48A144F-AB5A-9DBC-442F-FC45EE23AE7E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3300413"/>
              <a:ext cx="0" cy="1795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97444-8C65-2198-5CBA-A358E177D85C}"/>
                </a:ext>
              </a:extLst>
            </p:cNvPr>
            <p:cNvCxnSpPr>
              <a:cxnSpLocks/>
            </p:cNvCxnSpPr>
            <p:nvPr/>
          </p:nvCxnSpPr>
          <p:spPr>
            <a:xfrm>
              <a:off x="2625403" y="3460527"/>
              <a:ext cx="285752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구성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71005" y="1318097"/>
            <a:ext cx="8706254" cy="64633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 smtClean="0"/>
              <a:t> 공사장 </a:t>
            </a:r>
            <a:r>
              <a:rPr lang="ko-KR" altLang="en-US" dirty="0"/>
              <a:t>안전모</a:t>
            </a:r>
            <a:r>
              <a:rPr lang="en-US" altLang="ko-KR" dirty="0"/>
              <a:t>, </a:t>
            </a:r>
            <a:r>
              <a:rPr lang="ko-KR" altLang="en-US" dirty="0"/>
              <a:t>자전거 등의 보호 헬멧</a:t>
            </a:r>
            <a:r>
              <a:rPr lang="en-US" altLang="ko-KR" dirty="0"/>
              <a:t>, Head, </a:t>
            </a:r>
            <a:r>
              <a:rPr lang="ko-KR" altLang="en-US" dirty="0" err="1"/>
              <a:t>볼링공</a:t>
            </a:r>
            <a:r>
              <a:rPr lang="ko-KR" altLang="en-US" dirty="0"/>
              <a:t> 등을 포함한 전체 데이터 약 </a:t>
            </a:r>
            <a:r>
              <a:rPr lang="en-US" altLang="ko-KR" dirty="0"/>
              <a:t>9000</a:t>
            </a:r>
            <a:r>
              <a:rPr lang="ko-KR" altLang="en-US" dirty="0"/>
              <a:t>장</a:t>
            </a:r>
            <a:endParaRPr lang="en-US" altLang="ko-KR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194440" y="881820"/>
            <a:ext cx="4434639" cy="400110"/>
            <a:chOff x="749742" y="1494709"/>
            <a:chExt cx="4434639" cy="40011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최종 데이터 셋 구성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49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37D1938-9BF8-F853-BD7B-6C3D8DDE7E9D}"/>
              </a:ext>
            </a:extLst>
          </p:cNvPr>
          <p:cNvSpPr txBox="1"/>
          <p:nvPr/>
        </p:nvSpPr>
        <p:spPr>
          <a:xfrm>
            <a:off x="155912" y="5282087"/>
            <a:ext cx="8706254" cy="1492716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sz="1600" dirty="0" smtClean="0"/>
              <a:t>GPU</a:t>
            </a:r>
            <a:r>
              <a:rPr lang="ko-KR" altLang="en-US" sz="1600" dirty="0"/>
              <a:t>가 있는 윤재웅</a:t>
            </a:r>
            <a:r>
              <a:rPr lang="en-US" altLang="ko-KR" sz="1600" dirty="0"/>
              <a:t>PC</a:t>
            </a:r>
            <a:r>
              <a:rPr lang="ko-KR" altLang="en-US" sz="1600" dirty="0"/>
              <a:t>의 경우 항상 </a:t>
            </a:r>
            <a:r>
              <a:rPr lang="en-US" altLang="ko-KR" sz="1600" dirty="0"/>
              <a:t>GPU 0 (UHD Graphic 630)</a:t>
            </a:r>
            <a:r>
              <a:rPr lang="ko-KR" altLang="en-US" sz="1600" dirty="0"/>
              <a:t>으로 사용되는 현상 발생</a:t>
            </a:r>
            <a:endParaRPr lang="en-US" altLang="ko-KR" sz="1600" dirty="0"/>
          </a:p>
          <a:p>
            <a:r>
              <a:rPr lang="ko-KR" altLang="en-US" sz="1600" dirty="0" smtClean="0"/>
              <a:t>과도한 </a:t>
            </a:r>
            <a:r>
              <a:rPr lang="ko-KR" altLang="en-US" sz="1600" dirty="0"/>
              <a:t>학습시간이 소요되므로 </a:t>
            </a:r>
            <a:r>
              <a:rPr lang="en-US" altLang="ko-KR" sz="1600" dirty="0"/>
              <a:t>PC </a:t>
            </a:r>
            <a:r>
              <a:rPr lang="ko-KR" altLang="en-US" sz="1600" dirty="0"/>
              <a:t>선정에서 제외</a:t>
            </a:r>
            <a:endParaRPr lang="en-US" altLang="ko-KR" sz="1600" dirty="0"/>
          </a:p>
          <a:p>
            <a:r>
              <a:rPr lang="en-US" altLang="ko-KR" sz="1600" dirty="0" smtClean="0"/>
              <a:t>AMD </a:t>
            </a:r>
            <a:r>
              <a:rPr lang="en-US" altLang="ko-KR" sz="1600" dirty="0"/>
              <a:t>GPU</a:t>
            </a:r>
            <a:r>
              <a:rPr lang="ko-KR" altLang="en-US" sz="1600" dirty="0"/>
              <a:t>인 김성웅</a:t>
            </a:r>
            <a:r>
              <a:rPr lang="en-US" altLang="ko-KR" sz="1600" dirty="0"/>
              <a:t>PC</a:t>
            </a:r>
            <a:r>
              <a:rPr lang="ko-KR" altLang="en-US" sz="1600" dirty="0"/>
              <a:t>의 경우 </a:t>
            </a:r>
            <a:r>
              <a:rPr lang="en-US" altLang="ko-KR" sz="1600" dirty="0" err="1"/>
              <a:t>Colab</a:t>
            </a:r>
            <a:r>
              <a:rPr lang="ko-KR" altLang="en-US" sz="1600" dirty="0"/>
              <a:t>으로 학습 진행</a:t>
            </a:r>
            <a:endParaRPr lang="en-US" altLang="ko-KR" sz="1600" dirty="0"/>
          </a:p>
          <a:p>
            <a:r>
              <a:rPr lang="ko-KR" altLang="en-US" sz="1600" dirty="0" smtClean="0"/>
              <a:t>학습 </a:t>
            </a:r>
            <a:r>
              <a:rPr lang="ko-KR" altLang="en-US" sz="1600" dirty="0"/>
              <a:t>결과 </a:t>
            </a:r>
            <a:r>
              <a:rPr lang="en-US" altLang="ko-KR" sz="1600" dirty="0"/>
              <a:t>10min / epoch </a:t>
            </a:r>
            <a:r>
              <a:rPr lang="ko-KR" altLang="en-US" sz="1600" dirty="0"/>
              <a:t>의 학습시간 소요</a:t>
            </a:r>
            <a:endParaRPr lang="en-US" altLang="ko-KR" sz="1600" dirty="0"/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2E7A083B-8B09-4D9B-52C6-03EB73FBD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869084"/>
              </p:ext>
            </p:extLst>
          </p:nvPr>
        </p:nvGraphicFramePr>
        <p:xfrm>
          <a:off x="339241" y="1412776"/>
          <a:ext cx="8339596" cy="3451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367">
                  <a:extLst>
                    <a:ext uri="{9D8B030D-6E8A-4147-A177-3AD203B41FA5}">
                      <a16:colId xmlns:a16="http://schemas.microsoft.com/office/drawing/2014/main" val="4190510126"/>
                    </a:ext>
                  </a:extLst>
                </a:gridCol>
                <a:gridCol w="1797512">
                  <a:extLst>
                    <a:ext uri="{9D8B030D-6E8A-4147-A177-3AD203B41FA5}">
                      <a16:colId xmlns:a16="http://schemas.microsoft.com/office/drawing/2014/main" val="3714030234"/>
                    </a:ext>
                  </a:extLst>
                </a:gridCol>
                <a:gridCol w="833960">
                  <a:extLst>
                    <a:ext uri="{9D8B030D-6E8A-4147-A177-3AD203B41FA5}">
                      <a16:colId xmlns:a16="http://schemas.microsoft.com/office/drawing/2014/main" val="2116326971"/>
                    </a:ext>
                  </a:extLst>
                </a:gridCol>
                <a:gridCol w="2121056">
                  <a:extLst>
                    <a:ext uri="{9D8B030D-6E8A-4147-A177-3AD203B41FA5}">
                      <a16:colId xmlns:a16="http://schemas.microsoft.com/office/drawing/2014/main" val="2966296135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920433081"/>
                    </a:ext>
                  </a:extLst>
                </a:gridCol>
                <a:gridCol w="722461">
                  <a:extLst>
                    <a:ext uri="{9D8B030D-6E8A-4147-A177-3AD203B41FA5}">
                      <a16:colId xmlns:a16="http://schemas.microsoft.com/office/drawing/2014/main" val="2955174181"/>
                    </a:ext>
                  </a:extLst>
                </a:gridCol>
              </a:tblGrid>
              <a:tr h="472489"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분 류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PC</a:t>
                      </a:r>
                      <a:r>
                        <a:rPr lang="ko-KR" altLang="en-US" sz="1800" dirty="0"/>
                        <a:t> 비교 결과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693972"/>
                  </a:ext>
                </a:extLst>
              </a:tr>
              <a:tr h="4592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김성웅</a:t>
                      </a:r>
                      <a:r>
                        <a:rPr lang="en-US" altLang="ko-KR" sz="1500" b="1" dirty="0"/>
                        <a:t>PC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윤재웅</a:t>
                      </a:r>
                      <a:r>
                        <a:rPr lang="en-US" altLang="ko-KR" sz="1500" b="1" dirty="0"/>
                        <a:t>PC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23903"/>
                  </a:ext>
                </a:extLst>
              </a:tr>
              <a:tr h="3937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dirty="0"/>
                        <a:t>H/W</a:t>
                      </a:r>
                      <a:endParaRPr lang="ko-KR" altLang="en-US" sz="1400" i="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CPU</a:t>
                      </a:r>
                      <a:endParaRPr lang="ko-KR" altLang="en-US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i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Google</a:t>
                      </a:r>
                      <a:r>
                        <a:rPr lang="en-US" altLang="ko-KR" sz="1400" i="0" kern="12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i="0" kern="120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Colab</a:t>
                      </a:r>
                      <a:r>
                        <a:rPr lang="en-US" altLang="ko-KR" sz="1400" i="0" kern="12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 Pro</a:t>
                      </a:r>
                      <a:endParaRPr lang="ko-KR" altLang="en-US" sz="1400" i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I7-9750 @2.60GHz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545196"/>
                  </a:ext>
                </a:extLst>
              </a:tr>
              <a:tr h="393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RAM</a:t>
                      </a:r>
                      <a:endParaRPr lang="ko-KR" altLang="en-US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i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16GB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138437"/>
                  </a:ext>
                </a:extLst>
              </a:tr>
              <a:tr h="669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GPU</a:t>
                      </a:r>
                      <a:endParaRPr lang="ko-KR" altLang="en-US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i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i="0" kern="1200" dirty="0">
                          <a:solidFill>
                            <a:schemeClr val="accent6"/>
                          </a:solidFill>
                          <a:latin typeface="+mn-ea"/>
                          <a:ea typeface="+mn-ea"/>
                          <a:cs typeface="+mn-cs"/>
                        </a:rPr>
                        <a:t>UHD Graphic 630</a:t>
                      </a:r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GTX 1660 </a:t>
                      </a:r>
                      <a:r>
                        <a:rPr lang="en-US" altLang="ko-KR" sz="14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Ti</a:t>
                      </a:r>
                      <a:endParaRPr lang="en-US" altLang="ko-KR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89932"/>
                  </a:ext>
                </a:extLst>
              </a:tr>
              <a:tr h="66935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dirty="0"/>
                        <a:t>S/W</a:t>
                      </a:r>
                      <a:endParaRPr lang="ko-KR" altLang="en-US" sz="1400" i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 프로그램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i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Anaconda, CUDA, Python, </a:t>
                      </a:r>
                      <a:r>
                        <a:rPr lang="en-US" altLang="ko-KR" sz="14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Pytorch</a:t>
                      </a:r>
                      <a:endParaRPr lang="ko-KR" altLang="en-US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80216"/>
                  </a:ext>
                </a:extLst>
              </a:tr>
              <a:tr h="3937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i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학습시간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563" indent="-182563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dirty="0">
                          <a:solidFill>
                            <a:srgbClr val="00B0F0"/>
                          </a:solidFill>
                          <a:latin typeface="+mn-ea"/>
                          <a:ea typeface="+mn-ea"/>
                          <a:cs typeface="+mn-cs"/>
                        </a:rPr>
                        <a:t>10min / epoch</a:t>
                      </a:r>
                      <a:endParaRPr lang="ko-KR" altLang="en-US" sz="1400" b="1" i="0" kern="1200" dirty="0">
                        <a:solidFill>
                          <a:srgbClr val="00B0F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i="0" kern="1200" dirty="0">
                          <a:solidFill>
                            <a:schemeClr val="accent6"/>
                          </a:solidFill>
                          <a:latin typeface="+mn-ea"/>
                          <a:ea typeface="+mn-ea"/>
                          <a:cs typeface="+mn-cs"/>
                        </a:rPr>
                        <a:t>45min / epoch</a:t>
                      </a:r>
                      <a:endParaRPr lang="ko-KR" altLang="en-US" sz="1400" i="0" kern="1200" dirty="0">
                        <a:solidFill>
                          <a:schemeClr val="accent6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046509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868C93-CA4A-E583-A749-F422B40A87D0}"/>
              </a:ext>
            </a:extLst>
          </p:cNvPr>
          <p:cNvSpPr/>
          <p:nvPr/>
        </p:nvSpPr>
        <p:spPr>
          <a:xfrm>
            <a:off x="3657600" y="1881782"/>
            <a:ext cx="2138536" cy="3004543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E33E9-12F1-206F-D836-5F8AF32BE290}"/>
              </a:ext>
            </a:extLst>
          </p:cNvPr>
          <p:cNvSpPr txBox="1"/>
          <p:nvPr/>
        </p:nvSpPr>
        <p:spPr>
          <a:xfrm>
            <a:off x="4396621" y="4985999"/>
            <a:ext cx="660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+mn-ea"/>
              </a:rPr>
              <a:t>선택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2.3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딥러닝</a:t>
              </a:r>
              <a:r>
                <a:rPr lang="ko-KR" altLang="en-US" sz="2000" b="1" dirty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 학습 환경 </a:t>
              </a:r>
              <a:r>
                <a:rPr lang="en-US" altLang="ko-KR" sz="2000" b="1" dirty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– </a:t>
              </a:r>
              <a:r>
                <a:rPr lang="en-US" altLang="ko-KR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PC 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및 툴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45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8443655-E760-4346-EFB3-7CD33DB26B04}"/>
              </a:ext>
            </a:extLst>
          </p:cNvPr>
          <p:cNvGrpSpPr/>
          <p:nvPr/>
        </p:nvGrpSpPr>
        <p:grpSpPr>
          <a:xfrm>
            <a:off x="2508469" y="2348880"/>
            <a:ext cx="4079860" cy="1644841"/>
            <a:chOff x="1383002" y="3745288"/>
            <a:chExt cx="6011470" cy="228835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BE03A5C-1DDE-7981-C69D-272344ED3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49"/>
            <a:stretch/>
          </p:blipFill>
          <p:spPr>
            <a:xfrm>
              <a:off x="6290228" y="3928278"/>
              <a:ext cx="1104244" cy="1985084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F418E2C-9BC3-7FAE-9BA6-EC786050DF87}"/>
                </a:ext>
              </a:extLst>
            </p:cNvPr>
            <p:cNvGrpSpPr/>
            <p:nvPr/>
          </p:nvGrpSpPr>
          <p:grpSpPr>
            <a:xfrm>
              <a:off x="3716404" y="3745288"/>
              <a:ext cx="1440161" cy="2288351"/>
              <a:chOff x="3186770" y="2543598"/>
              <a:chExt cx="1440161" cy="228835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92722F6-C864-D188-A1A6-F2F8D8A661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181" r="22407"/>
              <a:stretch/>
            </p:blipFill>
            <p:spPr>
              <a:xfrm>
                <a:off x="3186770" y="2726588"/>
                <a:ext cx="1440161" cy="1985084"/>
              </a:xfrm>
              <a:prstGeom prst="rect">
                <a:avLst/>
              </a:prstGeom>
            </p:spPr>
          </p:pic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B1187DDE-B1D5-E1BA-FEF0-B8FD4DBEF45C}"/>
                  </a:ext>
                </a:extLst>
              </p:cNvPr>
              <p:cNvSpPr/>
              <p:nvPr/>
            </p:nvSpPr>
            <p:spPr>
              <a:xfrm>
                <a:off x="3186771" y="2543598"/>
                <a:ext cx="1440160" cy="2288351"/>
              </a:xfrm>
              <a:prstGeom prst="roundRect">
                <a:avLst/>
              </a:pr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EBE926A-245B-3E04-6528-4726BEDBC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49" r="51348"/>
            <a:stretch/>
          </p:blipFill>
          <p:spPr>
            <a:xfrm>
              <a:off x="1383002" y="3928278"/>
              <a:ext cx="1209612" cy="1985084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FB10E80-9A96-1EEE-2117-3BBB56B1FD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61" y="4266165"/>
            <a:ext cx="3565294" cy="235375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1136565-4B15-9BC2-9618-8A74886A0A9B}"/>
              </a:ext>
            </a:extLst>
          </p:cNvPr>
          <p:cNvGrpSpPr/>
          <p:nvPr/>
        </p:nvGrpSpPr>
        <p:grpSpPr>
          <a:xfrm>
            <a:off x="558006" y="4266165"/>
            <a:ext cx="3898380" cy="2413606"/>
            <a:chOff x="558006" y="4266165"/>
            <a:chExt cx="3898380" cy="241360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D406F0-09ED-8F35-55D4-21B4890C9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06" y="4266165"/>
              <a:ext cx="3898380" cy="2410496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9CA5000-3274-0362-B604-5E5ACDB482AF}"/>
                </a:ext>
              </a:extLst>
            </p:cNvPr>
            <p:cNvSpPr/>
            <p:nvPr/>
          </p:nvSpPr>
          <p:spPr>
            <a:xfrm>
              <a:off x="2349027" y="5410200"/>
              <a:ext cx="698973" cy="1269571"/>
            </a:xfrm>
            <a:prstGeom prst="round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756339-8612-4D6A-057E-8DE018E2DE74}"/>
              </a:ext>
            </a:extLst>
          </p:cNvPr>
          <p:cNvSpPr/>
          <p:nvPr/>
        </p:nvSpPr>
        <p:spPr>
          <a:xfrm>
            <a:off x="7349652" y="5724525"/>
            <a:ext cx="1051398" cy="326596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184E25C-C851-B660-4590-7E9289357944}"/>
              </a:ext>
            </a:extLst>
          </p:cNvPr>
          <p:cNvCxnSpPr>
            <a:cxnSpLocks/>
          </p:cNvCxnSpPr>
          <p:nvPr/>
        </p:nvCxnSpPr>
        <p:spPr>
          <a:xfrm flipV="1">
            <a:off x="6041949" y="5545931"/>
            <a:ext cx="77864" cy="45764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A31933C-F6AD-1F12-A0D8-40D48D2439D8}"/>
              </a:ext>
            </a:extLst>
          </p:cNvPr>
          <p:cNvCxnSpPr>
            <a:cxnSpLocks/>
          </p:cNvCxnSpPr>
          <p:nvPr/>
        </p:nvCxnSpPr>
        <p:spPr>
          <a:xfrm flipV="1">
            <a:off x="6119813" y="5200650"/>
            <a:ext cx="125412" cy="34528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465C34-8E23-D67B-C44B-A587D0AECADD}"/>
              </a:ext>
            </a:extLst>
          </p:cNvPr>
          <p:cNvCxnSpPr>
            <a:cxnSpLocks/>
          </p:cNvCxnSpPr>
          <p:nvPr/>
        </p:nvCxnSpPr>
        <p:spPr>
          <a:xfrm flipV="1">
            <a:off x="6245225" y="4991100"/>
            <a:ext cx="203200" cy="20955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12FBB6-EC47-A2E9-FEEB-672AEC4FF417}"/>
              </a:ext>
            </a:extLst>
          </p:cNvPr>
          <p:cNvCxnSpPr>
            <a:cxnSpLocks/>
          </p:cNvCxnSpPr>
          <p:nvPr/>
        </p:nvCxnSpPr>
        <p:spPr>
          <a:xfrm flipV="1">
            <a:off x="6448425" y="4826000"/>
            <a:ext cx="358775" cy="15875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59BED0A-54ED-06B4-C83F-B807A7633DAA}"/>
              </a:ext>
            </a:extLst>
          </p:cNvPr>
          <p:cNvCxnSpPr>
            <a:cxnSpLocks/>
          </p:cNvCxnSpPr>
          <p:nvPr/>
        </p:nvCxnSpPr>
        <p:spPr>
          <a:xfrm flipV="1">
            <a:off x="6804025" y="4727575"/>
            <a:ext cx="276225" cy="9842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EA2E6E5-DE5C-B87E-5FED-8E8D4EEC98EB}"/>
              </a:ext>
            </a:extLst>
          </p:cNvPr>
          <p:cNvCxnSpPr>
            <a:cxnSpLocks/>
          </p:cNvCxnSpPr>
          <p:nvPr/>
        </p:nvCxnSpPr>
        <p:spPr>
          <a:xfrm flipV="1">
            <a:off x="7070725" y="4664075"/>
            <a:ext cx="479425" cy="7302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0D0EEA5-21A3-E8A1-E8BD-7EF984801404}"/>
              </a:ext>
            </a:extLst>
          </p:cNvPr>
          <p:cNvCxnSpPr>
            <a:cxnSpLocks/>
          </p:cNvCxnSpPr>
          <p:nvPr/>
        </p:nvCxnSpPr>
        <p:spPr>
          <a:xfrm flipV="1">
            <a:off x="7546553" y="4660900"/>
            <a:ext cx="276647" cy="317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2.3</a:t>
            </a:r>
            <a:endParaRPr lang="ko-KR" alt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76516" y="1329525"/>
            <a:ext cx="8808576" cy="95923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600" dirty="0" smtClean="0"/>
              <a:t>모델 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YOLOv5l </a:t>
            </a:r>
          </a:p>
          <a:p>
            <a:pPr marL="0" indent="0">
              <a:buNone/>
            </a:pPr>
            <a:r>
              <a:rPr lang="en-US" altLang="ko-KR" sz="1600" dirty="0" smtClean="0"/>
              <a:t>v5L</a:t>
            </a:r>
            <a:r>
              <a:rPr lang="ko-KR" altLang="en-US" sz="1600" dirty="0"/>
              <a:t>모델과 </a:t>
            </a:r>
            <a:r>
              <a:rPr lang="en-US" altLang="ko-KR" sz="1600" dirty="0"/>
              <a:t>v5X</a:t>
            </a:r>
            <a:r>
              <a:rPr lang="ko-KR" altLang="en-US" sz="1600" dirty="0"/>
              <a:t>모델의 </a:t>
            </a:r>
            <a:r>
              <a:rPr lang="en-US" altLang="ko-KR" sz="1600" dirty="0" err="1"/>
              <a:t>mAP</a:t>
            </a:r>
            <a:r>
              <a:rPr lang="en-US" altLang="ko-KR" sz="1600" dirty="0"/>
              <a:t> </a:t>
            </a:r>
            <a:r>
              <a:rPr lang="ko-KR" altLang="en-US" sz="1600" dirty="0"/>
              <a:t>차이는 미세하지만 학습속도에서 약 </a:t>
            </a:r>
            <a:r>
              <a:rPr lang="en-US" altLang="ko-KR" sz="1600" dirty="0"/>
              <a:t>1.5</a:t>
            </a:r>
            <a:r>
              <a:rPr lang="ko-KR" altLang="en-US" sz="1600" dirty="0"/>
              <a:t>가량 차이가 나기 때문에 </a:t>
            </a:r>
            <a:r>
              <a:rPr lang="en-US" altLang="ko-KR" sz="1600" dirty="0"/>
              <a:t>L</a:t>
            </a:r>
            <a:r>
              <a:rPr lang="ko-KR" altLang="en-US" sz="1600" dirty="0"/>
              <a:t>모델을 사용</a:t>
            </a:r>
            <a:endParaRPr lang="en-US" altLang="ko-KR" sz="16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딥러닝</a:t>
              </a:r>
              <a:r>
                <a:rPr lang="ko-KR" altLang="en-US" sz="2000" b="1" dirty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 학습 환경 </a:t>
              </a:r>
              <a:r>
                <a:rPr lang="en-US" altLang="ko-KR" sz="2000" b="1" dirty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– 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학습 모델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55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771800" y="2631608"/>
            <a:ext cx="3600400" cy="0"/>
          </a:xfrm>
          <a:prstGeom prst="line">
            <a:avLst/>
          </a:prstGeom>
          <a:ln w="1270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5">
            <a:extLst>
              <a:ext uri="{FF2B5EF4-FFF2-40B4-BE49-F238E27FC236}">
                <a16:creationId xmlns:a16="http://schemas.microsoft.com/office/drawing/2014/main" id="{B617F58B-277B-412B-9E81-F894F83F82B2}"/>
              </a:ext>
            </a:extLst>
          </p:cNvPr>
          <p:cNvSpPr/>
          <p:nvPr/>
        </p:nvSpPr>
        <p:spPr>
          <a:xfrm>
            <a:off x="3455876" y="2769186"/>
            <a:ext cx="2232248" cy="299774"/>
          </a:xfrm>
          <a:prstGeom prst="roundRect">
            <a:avLst>
              <a:gd name="adj" fmla="val 4438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지능화 </a:t>
            </a:r>
            <a:r>
              <a:rPr kumimoji="1" lang="ko-KR" altLang="en-US" sz="1200" b="1" dirty="0" err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캡스톤</a:t>
            </a:r>
            <a:r>
              <a:rPr kumimoji="1" lang="ko-KR" altLang="en-US" sz="1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 프로젝트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25473" y="4414945"/>
            <a:ext cx="153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1. </a:t>
            </a:r>
            <a:r>
              <a:rPr lang="ko-KR" altLang="en-US" sz="1400" b="1" dirty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프로젝트 계획</a:t>
            </a:r>
            <a:endParaRPr lang="en-US" altLang="ko-KR" sz="1400" b="1" dirty="0">
              <a:ln>
                <a:solidFill>
                  <a:schemeClr val="tx1">
                    <a:alpha val="25000"/>
                  </a:schemeClr>
                </a:solidFill>
              </a:ln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2358" y="4414945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2. </a:t>
            </a:r>
            <a:r>
              <a:rPr lang="ko-KR" altLang="en-US" sz="1400" b="1" dirty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프로젝트 수행 내용</a:t>
            </a:r>
            <a:endParaRPr lang="en-US" altLang="ko-KR" sz="1400" b="1" dirty="0">
              <a:ln>
                <a:solidFill>
                  <a:schemeClr val="tx1">
                    <a:alpha val="25000"/>
                  </a:schemeClr>
                </a:solidFill>
              </a:ln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07167" y="4414945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3. </a:t>
            </a:r>
            <a:r>
              <a:rPr lang="ko-KR" altLang="en-US" sz="1400" b="1" dirty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프로젝트 수행 결과</a:t>
            </a:r>
            <a:endParaRPr lang="en-US" altLang="ko-KR" sz="1400" b="1" dirty="0">
              <a:ln>
                <a:solidFill>
                  <a:schemeClr val="tx1">
                    <a:alpha val="25000"/>
                  </a:schemeClr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65004" y="4833618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1.1 </a:t>
            </a:r>
            <a:r>
              <a:rPr lang="ko-KR" altLang="en-US" sz="1200" dirty="0"/>
              <a:t>수행방법 및 기여도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0006" y="4833618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2.1 </a:t>
            </a:r>
            <a:r>
              <a:rPr lang="ko-KR" altLang="en-US" sz="1200" dirty="0"/>
              <a:t>모델 개발 프로세스</a:t>
            </a:r>
            <a:endParaRPr lang="en-US" altLang="ko-KR" sz="1200" dirty="0"/>
          </a:p>
          <a:p>
            <a:r>
              <a:rPr lang="en-US" altLang="ko-KR" sz="1200" dirty="0"/>
              <a:t>2.2 </a:t>
            </a:r>
            <a:r>
              <a:rPr lang="ko-KR" altLang="en-US" sz="1200" dirty="0" err="1"/>
              <a:t>데이터셋</a:t>
            </a:r>
            <a:r>
              <a:rPr lang="ko-KR" altLang="en-US" sz="1200" dirty="0"/>
              <a:t> 구성</a:t>
            </a:r>
            <a:endParaRPr lang="en-US" altLang="ko-KR" sz="1200" dirty="0"/>
          </a:p>
          <a:p>
            <a:r>
              <a:rPr lang="en-US" altLang="ko-KR" sz="1200" dirty="0"/>
              <a:t>2.3 </a:t>
            </a:r>
            <a:r>
              <a:rPr lang="ko-KR" altLang="en-US" sz="1200" dirty="0"/>
              <a:t>모델 학습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09333" y="4833618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3.1 </a:t>
            </a:r>
            <a:r>
              <a:rPr lang="ko-KR" altLang="en-US" sz="1200" dirty="0"/>
              <a:t>결과 및 </a:t>
            </a:r>
            <a:r>
              <a:rPr lang="ko-KR" altLang="en-US" sz="1200" dirty="0" smtClean="0"/>
              <a:t>토의</a:t>
            </a:r>
            <a:endParaRPr lang="en-US" altLang="ko-KR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4013938" y="1026928"/>
            <a:ext cx="1116124" cy="88990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5541549" y="1140615"/>
            <a:ext cx="2067152" cy="3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98" y="1360814"/>
            <a:ext cx="7808158" cy="5333284"/>
          </a:xfrm>
          <a:prstGeom prst="rect">
            <a:avLst/>
          </a:prstGeom>
        </p:spPr>
      </p:pic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2.3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딥러닝</a:t>
              </a:r>
              <a:r>
                <a:rPr lang="ko-KR" altLang="en-US" sz="2000" b="1" dirty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 학습 환경 </a:t>
              </a:r>
              <a:r>
                <a:rPr lang="en-US" altLang="ko-KR" sz="2000" b="1" dirty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– 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변수 설정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1187624" y="1628800"/>
            <a:ext cx="6984776" cy="1152128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2.3</a:t>
            </a:r>
            <a:endParaRPr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C861E0-FB90-9316-2375-BF47C56A8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157793"/>
            <a:ext cx="7135221" cy="24673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912" y="1335633"/>
            <a:ext cx="6000265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dirty="0"/>
              <a:t>1. Google Drive</a:t>
            </a:r>
            <a:r>
              <a:rPr lang="ko-KR" altLang="en-US" dirty="0"/>
              <a:t>에 </a:t>
            </a:r>
            <a:r>
              <a:rPr lang="en-US" altLang="ko-KR" dirty="0" err="1"/>
              <a:t>DataSet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87" y="1704965"/>
            <a:ext cx="2808312" cy="19707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5912" y="3788461"/>
            <a:ext cx="6000265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dirty="0"/>
              <a:t>2. Yolov5 </a:t>
            </a:r>
            <a:r>
              <a:rPr lang="ko-KR" altLang="en-US" dirty="0"/>
              <a:t>및 필요 라이브러리 설치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딥러닝</a:t>
              </a:r>
              <a:r>
                <a:rPr lang="ko-KR" altLang="en-US" sz="2000" b="1" dirty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 학습 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방법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50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2.3</a:t>
            </a:r>
            <a:endParaRPr lang="ko-KR" alt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E00087-88DB-6FCA-21FF-DC47EADAB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2" y="2688777"/>
            <a:ext cx="4134427" cy="4191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504" y="1052736"/>
            <a:ext cx="6000265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작업 경로에 데이터 셋 압축 해제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004048" y="1422068"/>
            <a:ext cx="2664296" cy="3158359"/>
            <a:chOff x="4742015" y="1745851"/>
            <a:chExt cx="2244567" cy="211519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2015" y="1745851"/>
              <a:ext cx="2244567" cy="2115198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5004048" y="2561275"/>
              <a:ext cx="936104" cy="219654"/>
            </a:xfrm>
            <a:prstGeom prst="ellipse">
              <a:avLst/>
            </a:prstGeom>
            <a:noFill/>
            <a:ln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004048" y="2868879"/>
              <a:ext cx="936104" cy="219654"/>
            </a:xfrm>
            <a:prstGeom prst="ellipse">
              <a:avLst/>
            </a:prstGeom>
            <a:noFill/>
            <a:ln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5800" y="4708426"/>
            <a:ext cx="6000265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YAML </a:t>
            </a:r>
            <a:r>
              <a:rPr lang="ko-KR" altLang="en-US" dirty="0"/>
              <a:t>파일 읽기</a:t>
            </a:r>
            <a:r>
              <a:rPr lang="en-US" altLang="ko-KR" dirty="0"/>
              <a:t>, </a:t>
            </a:r>
            <a:r>
              <a:rPr lang="ko-KR" altLang="en-US" dirty="0" smtClean="0"/>
              <a:t>쓰기 하기 </a:t>
            </a:r>
            <a:r>
              <a:rPr lang="ko-KR" altLang="en-US" dirty="0"/>
              <a:t>위한 라이브러리 설치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CD0EBFB-0953-F485-BDB9-BB02FF8C2A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02"/>
          <a:stretch/>
        </p:blipFill>
        <p:spPr>
          <a:xfrm>
            <a:off x="291233" y="5205757"/>
            <a:ext cx="8728611" cy="1048221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5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2.3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006" y="893691"/>
            <a:ext cx="6000265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dirty="0"/>
              <a:t>5. </a:t>
            </a:r>
            <a:r>
              <a:rPr lang="en-US" altLang="ko-KR" dirty="0" err="1"/>
              <a:t>my_data_yaml.yaml</a:t>
            </a:r>
            <a:r>
              <a:rPr lang="en-US" altLang="ko-KR" dirty="0"/>
              <a:t> </a:t>
            </a:r>
            <a:r>
              <a:rPr lang="ko-KR" altLang="en-US" dirty="0"/>
              <a:t>파일 추가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81" y="1476801"/>
            <a:ext cx="1975567" cy="27371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479820"/>
            <a:ext cx="4672396" cy="27341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4797152"/>
            <a:ext cx="4240348" cy="16956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947" y="4427820"/>
            <a:ext cx="6000265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dirty="0"/>
              <a:t>6. yolov5l </a:t>
            </a:r>
            <a:r>
              <a:rPr lang="ko-KR" altLang="en-US" dirty="0"/>
              <a:t>클래스 수정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2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2.3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18" y="987139"/>
            <a:ext cx="7296409" cy="713016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학습 진행 </a:t>
            </a:r>
            <a:endParaRPr lang="en-US" altLang="ko-KR" dirty="0"/>
          </a:p>
          <a:p>
            <a:r>
              <a:rPr lang="en-US" altLang="ko-KR" sz="1400" dirty="0" smtClean="0"/>
              <a:t>1</a:t>
            </a:r>
            <a:r>
              <a:rPr lang="ko-KR" altLang="en-US" sz="1400" dirty="0"/>
              <a:t>차 테스트</a:t>
            </a:r>
            <a:r>
              <a:rPr lang="en-US" altLang="ko-KR" sz="1400" dirty="0"/>
              <a:t> (Image Size : 640, batch size : 16, Epoch : 100)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 b="54909"/>
          <a:stretch/>
        </p:blipFill>
        <p:spPr>
          <a:xfrm>
            <a:off x="611560" y="2065825"/>
            <a:ext cx="7488832" cy="2659319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436096" y="2065825"/>
            <a:ext cx="1008112" cy="355063"/>
          </a:xfrm>
          <a:prstGeom prst="ellipse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1283" y="6320841"/>
            <a:ext cx="8221865" cy="3077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-&gt; Epoch</a:t>
            </a:r>
            <a:r>
              <a:rPr lang="ko-KR" altLang="en-US" sz="1400" dirty="0"/>
              <a:t>당 학습시간 </a:t>
            </a:r>
            <a:r>
              <a:rPr lang="en-US" altLang="ko-KR" sz="1400" dirty="0"/>
              <a:t>10</a:t>
            </a:r>
            <a:r>
              <a:rPr lang="ko-KR" altLang="en-US" sz="1400" dirty="0"/>
              <a:t>분</a:t>
            </a:r>
            <a:r>
              <a:rPr lang="en-US" altLang="ko-KR" sz="1400" dirty="0"/>
              <a:t>. 12</a:t>
            </a:r>
            <a:r>
              <a:rPr lang="ko-KR" altLang="en-US" sz="1400" dirty="0"/>
              <a:t>회 이상 학습 시부터 검증 결과 큰 향상이 없음</a:t>
            </a:r>
            <a:r>
              <a:rPr lang="en-US" altLang="ko-KR" sz="1400" dirty="0"/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 t="70400"/>
          <a:stretch/>
        </p:blipFill>
        <p:spPr>
          <a:xfrm>
            <a:off x="611560" y="4782457"/>
            <a:ext cx="7471076" cy="131519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75856" y="2420888"/>
            <a:ext cx="2448272" cy="3547438"/>
          </a:xfrm>
          <a:prstGeom prst="rect">
            <a:avLst/>
          </a:prstGeom>
          <a:noFill/>
          <a:ln w="1905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ACC6"/>
              </a:solidFill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7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2.3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6791" y="1083927"/>
            <a:ext cx="8808577" cy="148758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학습 진행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- 2</a:t>
            </a:r>
            <a:r>
              <a:rPr lang="ko-KR" altLang="en-US" sz="1400" dirty="0"/>
              <a:t>차 테스트 </a:t>
            </a:r>
            <a:r>
              <a:rPr lang="en-US" altLang="ko-KR" sz="1400" dirty="0"/>
              <a:t>(Image Size : 1024, batch size : 8, Epoch : 25</a:t>
            </a:r>
          </a:p>
          <a:p>
            <a:pPr marL="0" indent="0">
              <a:buNone/>
            </a:pPr>
            <a:r>
              <a:rPr lang="ko-KR" altLang="en-US" sz="1400" dirty="0" smtClean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이미지 </a:t>
            </a:r>
            <a:r>
              <a:rPr lang="ko-KR" altLang="en-US" sz="1400" dirty="0"/>
              <a:t>중 작은 사이즈의 헬멧 데이터도 다수 포함되어 있어 검출에 용이하게 하기 위하여 </a:t>
            </a:r>
            <a:r>
              <a:rPr lang="en-US" altLang="ko-KR" sz="1400" dirty="0"/>
              <a:t>Image Size</a:t>
            </a:r>
            <a:r>
              <a:rPr lang="ko-KR" altLang="en-US" sz="1400" dirty="0"/>
              <a:t>를 높여서 학습</a:t>
            </a:r>
            <a:r>
              <a:rPr lang="en-US" altLang="ko-KR" sz="1400" dirty="0"/>
              <a:t>. GPU </a:t>
            </a:r>
            <a:r>
              <a:rPr lang="ko-KR" altLang="en-US" sz="1400" dirty="0"/>
              <a:t>메모리 문제로 </a:t>
            </a:r>
            <a:r>
              <a:rPr lang="en-US" altLang="ko-KR" sz="1400" dirty="0"/>
              <a:t>batch size</a:t>
            </a:r>
            <a:r>
              <a:rPr lang="ko-KR" altLang="en-US" sz="1400" dirty="0"/>
              <a:t>를 </a:t>
            </a:r>
            <a:r>
              <a:rPr lang="en-US" altLang="ko-KR" sz="1400" dirty="0"/>
              <a:t>8</a:t>
            </a:r>
            <a:r>
              <a:rPr lang="ko-KR" altLang="en-US" sz="1400" dirty="0"/>
              <a:t>로 감소</a:t>
            </a:r>
            <a:r>
              <a:rPr lang="en-US" altLang="ko-KR" sz="1400" dirty="0"/>
              <a:t>, </a:t>
            </a:r>
            <a:r>
              <a:rPr lang="ko-KR" altLang="en-US" sz="1400" dirty="0"/>
              <a:t>이전 실험에서 적은 반복횟수에서도 </a:t>
            </a:r>
            <a:r>
              <a:rPr lang="ko-KR" altLang="en-US" sz="1400" dirty="0" err="1"/>
              <a:t>학습률이</a:t>
            </a:r>
            <a:r>
              <a:rPr lang="ko-KR" altLang="en-US" sz="1400" dirty="0"/>
              <a:t> 좋았기 때문에 </a:t>
            </a:r>
            <a:r>
              <a:rPr lang="en-US" altLang="ko-KR" sz="1400" dirty="0"/>
              <a:t>Epoch</a:t>
            </a:r>
            <a:r>
              <a:rPr lang="ko-KR" altLang="en-US" sz="1400" dirty="0"/>
              <a:t>을 감소</a:t>
            </a:r>
            <a:endParaRPr lang="en-US" altLang="ko-KR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45" r="21288" b="33923"/>
          <a:stretch/>
        </p:blipFill>
        <p:spPr>
          <a:xfrm>
            <a:off x="191283" y="4228993"/>
            <a:ext cx="7333045" cy="7920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7548" y="5580850"/>
            <a:ext cx="8221865" cy="65146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디폴트 이미지 사이즈에 비해 미세하게 정확도 향상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en-US" altLang="ko-KR" sz="1400" dirty="0" err="1"/>
              <a:t>mAP</a:t>
            </a:r>
            <a:r>
              <a:rPr lang="en-US" altLang="ko-KR" sz="1400" dirty="0"/>
              <a:t> 0.938 -&gt; 0.944)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6" b="65652"/>
          <a:stretch/>
        </p:blipFill>
        <p:spPr>
          <a:xfrm>
            <a:off x="204827" y="3098738"/>
            <a:ext cx="7398143" cy="720080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4511792" y="3901152"/>
            <a:ext cx="408447" cy="327842"/>
          </a:xfrm>
          <a:prstGeom prst="downArrow">
            <a:avLst/>
          </a:prstGeom>
          <a:solidFill>
            <a:srgbClr val="376092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131840" y="3308446"/>
            <a:ext cx="3168352" cy="1862229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4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2.3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911" y="1203723"/>
            <a:ext cx="7296409" cy="105670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학습 진행 </a:t>
            </a:r>
            <a:endParaRPr lang="en-US" altLang="ko-KR" dirty="0"/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차 테스트 </a:t>
            </a:r>
            <a:r>
              <a:rPr lang="en-US" altLang="ko-KR" sz="1400" dirty="0"/>
              <a:t>(Image Size : 480, batch size : 32, Epoch : 25)</a:t>
            </a:r>
          </a:p>
          <a:p>
            <a:r>
              <a:rPr lang="ko-KR" altLang="en-US" sz="1400" dirty="0"/>
              <a:t>이미지 사이즈와 정확도의 관계성을 더 확인하기 위하여 작은 사이즈로 학습 진행</a:t>
            </a:r>
            <a:endParaRPr lang="en-US" altLang="ko-KR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9040"/>
          <a:stretch/>
        </p:blipFill>
        <p:spPr>
          <a:xfrm>
            <a:off x="155911" y="3850429"/>
            <a:ext cx="7944481" cy="8002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6" b="65652"/>
          <a:stretch/>
        </p:blipFill>
        <p:spPr>
          <a:xfrm>
            <a:off x="157766" y="2675031"/>
            <a:ext cx="8020006" cy="720080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>
            <a:off x="4560200" y="3464363"/>
            <a:ext cx="408447" cy="350061"/>
          </a:xfrm>
          <a:prstGeom prst="downArrow">
            <a:avLst/>
          </a:prstGeom>
          <a:solidFill>
            <a:srgbClr val="376092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347864" y="2919314"/>
            <a:ext cx="3168352" cy="1862229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39253" y="5275061"/>
            <a:ext cx="8221865" cy="65146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디폴트 이미지 사이즈에 비해 미세하게 정확도 하락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en-US" altLang="ko-KR" sz="1400" dirty="0" err="1"/>
              <a:t>mAP</a:t>
            </a:r>
            <a:r>
              <a:rPr lang="en-US" altLang="ko-KR" sz="1400" dirty="0"/>
              <a:t> 0.938 -&gt; 0.944)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61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701940" y="2132856"/>
            <a:ext cx="3740126" cy="2038468"/>
            <a:chOff x="2585164" y="1772816"/>
            <a:chExt cx="3740126" cy="2038468"/>
          </a:xfrm>
        </p:grpSpPr>
        <p:sp>
          <p:nvSpPr>
            <p:cNvPr id="12" name="TextBox 11"/>
            <p:cNvSpPr txBox="1"/>
            <p:nvPr/>
          </p:nvSpPr>
          <p:spPr>
            <a:xfrm>
              <a:off x="2585164" y="1772816"/>
              <a:ext cx="3740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25000"/>
                      </a:schemeClr>
                    </a:solidFill>
                  </a:ln>
                </a:rPr>
                <a:t>3. </a:t>
              </a:r>
              <a:r>
                <a:rPr lang="ko-KR" altLang="en-US" sz="2800" b="1" dirty="0">
                  <a:ln>
                    <a:solidFill>
                      <a:schemeClr val="tx1">
                        <a:alpha val="25000"/>
                      </a:schemeClr>
                    </a:solidFill>
                  </a:ln>
                </a:rPr>
                <a:t>프로젝트 수행 결과</a:t>
              </a:r>
              <a:endParaRPr lang="en-US" altLang="ko-KR" sz="2800" b="1" dirty="0">
                <a:ln>
                  <a:solidFill>
                    <a:schemeClr val="tx1">
                      <a:alpha val="25000"/>
                    </a:schemeClr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10895" y="3356992"/>
              <a:ext cx="1888659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3.1 </a:t>
              </a:r>
              <a:r>
                <a:rPr lang="ko-KR" altLang="en-US" dirty="0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결과 및 </a:t>
              </a:r>
              <a:r>
                <a:rPr lang="ko-KR" altLang="en-US" dirty="0" smtClean="0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토의</a:t>
              </a:r>
              <a:endParaRPr lang="en-US" altLang="ko-KR" dirty="0">
                <a:ln>
                  <a:solidFill>
                    <a:srgbClr val="17375E">
                      <a:alpha val="25000"/>
                    </a:srgbClr>
                  </a:solidFill>
                </a:ln>
              </a:endParaRPr>
            </a:p>
          </p:txBody>
        </p:sp>
      </p:grpSp>
      <p:sp>
        <p:nvSpPr>
          <p:cNvPr id="14" name="모서리가 둥근 직사각형 5">
            <a:extLst>
              <a:ext uri="{FF2B5EF4-FFF2-40B4-BE49-F238E27FC236}">
                <a16:creationId xmlns:a16="http://schemas.microsoft.com/office/drawing/2014/main" id="{B617F58B-277B-412B-9E81-F894F83F82B2}"/>
              </a:ext>
            </a:extLst>
          </p:cNvPr>
          <p:cNvSpPr/>
          <p:nvPr/>
        </p:nvSpPr>
        <p:spPr>
          <a:xfrm>
            <a:off x="3455876" y="3129226"/>
            <a:ext cx="2232248" cy="299774"/>
          </a:xfrm>
          <a:prstGeom prst="roundRect">
            <a:avLst>
              <a:gd name="adj" fmla="val 4438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지능화 </a:t>
            </a:r>
            <a:r>
              <a:rPr kumimoji="1" lang="ko-KR" altLang="en-US" sz="1200" b="1" dirty="0" err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캡스톤</a:t>
            </a:r>
            <a:r>
              <a:rPr kumimoji="1" lang="ko-KR" altLang="en-US" sz="1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 프로젝트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876256" y="332656"/>
            <a:ext cx="1779859" cy="329361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0" y="2814907"/>
            <a:ext cx="9144000" cy="76200"/>
            <a:chOff x="23601" y="3756786"/>
            <a:chExt cx="9144000" cy="76200"/>
          </a:xfrm>
        </p:grpSpPr>
        <p:sp>
          <p:nvSpPr>
            <p:cNvPr id="21" name="직사각형 20"/>
            <p:cNvSpPr/>
            <p:nvPr/>
          </p:nvSpPr>
          <p:spPr>
            <a:xfrm>
              <a:off x="2824110" y="3756786"/>
              <a:ext cx="3542982" cy="76200"/>
            </a:xfrm>
            <a:prstGeom prst="rect">
              <a:avLst/>
            </a:prstGeom>
            <a:solidFill>
              <a:srgbClr val="17375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3601" y="3756786"/>
              <a:ext cx="9144000" cy="0"/>
            </a:xfrm>
            <a:prstGeom prst="line">
              <a:avLst/>
            </a:prstGeom>
            <a:ln w="158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69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3.1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및 토의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28</a:t>
            </a:fld>
            <a:endParaRPr lang="ko-KR" altLang="en-US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71893A1E-9EFD-E18D-694F-4B6E9824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68953"/>
              </p:ext>
            </p:extLst>
          </p:nvPr>
        </p:nvGraphicFramePr>
        <p:xfrm>
          <a:off x="1835696" y="1764114"/>
          <a:ext cx="5760640" cy="24021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8678">
                  <a:extLst>
                    <a:ext uri="{9D8B030D-6E8A-4147-A177-3AD203B41FA5}">
                      <a16:colId xmlns:a16="http://schemas.microsoft.com/office/drawing/2014/main" val="3714030234"/>
                    </a:ext>
                  </a:extLst>
                </a:gridCol>
                <a:gridCol w="611343">
                  <a:extLst>
                    <a:ext uri="{9D8B030D-6E8A-4147-A177-3AD203B41FA5}">
                      <a16:colId xmlns:a16="http://schemas.microsoft.com/office/drawing/2014/main" val="3667117828"/>
                    </a:ext>
                  </a:extLst>
                </a:gridCol>
                <a:gridCol w="2218371">
                  <a:extLst>
                    <a:ext uri="{9D8B030D-6E8A-4147-A177-3AD203B41FA5}">
                      <a16:colId xmlns:a16="http://schemas.microsoft.com/office/drawing/2014/main" val="211632697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966296135"/>
                    </a:ext>
                  </a:extLst>
                </a:gridCol>
              </a:tblGrid>
              <a:tr h="426538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5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385D8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n-lt"/>
                        </a:rPr>
                        <a:t>예측</a:t>
                      </a:r>
                    </a:p>
                  </a:txBody>
                  <a:tcPr anchor="ctr">
                    <a:solidFill>
                      <a:srgbClr val="385D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693972"/>
                  </a:ext>
                </a:extLst>
              </a:tr>
              <a:tr h="43204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ko-KR" alt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ko-KR" alt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763122"/>
                  </a:ext>
                </a:extLst>
              </a:tr>
              <a:tr h="771769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실제</a:t>
                      </a:r>
                    </a:p>
                  </a:txBody>
                  <a:tcPr anchor="ctr">
                    <a:solidFill>
                      <a:srgbClr val="385D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ko-KR" alt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(True Positive)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(False Negative)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545196"/>
                  </a:ext>
                </a:extLst>
              </a:tr>
              <a:tr h="7717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ko-KR" alt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(False Positive)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(True Negative)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1384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D61B8EF-3032-88B8-18AA-22DBDFF72FAE}"/>
              </a:ext>
            </a:extLst>
          </p:cNvPr>
          <p:cNvSpPr txBox="1"/>
          <p:nvPr/>
        </p:nvSpPr>
        <p:spPr>
          <a:xfrm>
            <a:off x="239252" y="4422118"/>
            <a:ext cx="8825819" cy="20826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정밀도</a:t>
            </a:r>
            <a:r>
              <a:rPr lang="en-US" altLang="ko-KR" sz="1600" dirty="0"/>
              <a:t>(Precision)</a:t>
            </a:r>
            <a:r>
              <a:rPr lang="ko-KR" altLang="en-US" sz="1600" dirty="0"/>
              <a:t> </a:t>
            </a:r>
            <a:r>
              <a:rPr lang="en-US" altLang="ko-KR" sz="1600" dirty="0"/>
              <a:t>: TP/(TP+FP)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검출 </a:t>
            </a:r>
            <a:r>
              <a:rPr lang="ko-KR" altLang="en-US" sz="1600" dirty="0"/>
              <a:t>된 것 중 정확한 값의 </a:t>
            </a:r>
            <a:r>
              <a:rPr lang="ko-KR" altLang="en-US" sz="1600" dirty="0" smtClean="0"/>
              <a:t>비율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 err="1"/>
              <a:t>재현율</a:t>
            </a:r>
            <a:r>
              <a:rPr lang="en-US" altLang="ko-KR" sz="1600" dirty="0"/>
              <a:t>(Recall) : TP/(TP+FN)</a:t>
            </a:r>
          </a:p>
          <a:p>
            <a:pPr marL="0" indent="0">
              <a:buNone/>
            </a:pPr>
            <a:r>
              <a:rPr lang="ko-KR" altLang="en-US" sz="1600" dirty="0" smtClean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실제 </a:t>
            </a:r>
            <a:r>
              <a:rPr lang="ko-KR" altLang="en-US" sz="1600" dirty="0"/>
              <a:t>검출 되어야 할 것 중 제대로 검출한 </a:t>
            </a:r>
            <a:r>
              <a:rPr lang="ko-KR" altLang="en-US" sz="1600" dirty="0" smtClean="0"/>
              <a:t>비율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3. </a:t>
            </a:r>
            <a:r>
              <a:rPr lang="en-US" altLang="ko-KR" sz="1600" dirty="0" err="1"/>
              <a:t>mAP</a:t>
            </a:r>
            <a:r>
              <a:rPr lang="en-US" altLang="ko-KR" sz="1600" dirty="0"/>
              <a:t> : Precision-Recall </a:t>
            </a:r>
            <a:r>
              <a:rPr lang="ko-KR" altLang="en-US" sz="1600" dirty="0"/>
              <a:t>그래프를 보간 하여 각각 클래스에 대하여 </a:t>
            </a:r>
            <a:r>
              <a:rPr lang="en-US" altLang="ko-KR" sz="1600" dirty="0"/>
              <a:t>AP(Average Precision)</a:t>
            </a:r>
            <a:r>
              <a:rPr lang="ko-KR" altLang="en-US" sz="1600" dirty="0"/>
              <a:t>를 계산한 값의 평균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313507" y="1310386"/>
            <a:ext cx="8808576" cy="338554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Confusion </a:t>
            </a:r>
            <a:r>
              <a:rPr lang="en-US" altLang="ko-KR" sz="1600" dirty="0"/>
              <a:t>Matrix &amp; </a:t>
            </a:r>
            <a:r>
              <a:rPr lang="en-US" altLang="ko-KR" sz="1600" dirty="0" err="1"/>
              <a:t>mAP</a:t>
            </a:r>
            <a:r>
              <a:rPr lang="en-US" altLang="ko-KR" sz="1600" dirty="0"/>
              <a:t>(mean Average Precision)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학습 평가 기준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28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39253" y="161682"/>
            <a:ext cx="511679" cy="369332"/>
          </a:xfrm>
        </p:spPr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750932" y="188646"/>
            <a:ext cx="1354858" cy="338554"/>
          </a:xfrm>
        </p:spPr>
        <p:txBody>
          <a:bodyPr/>
          <a:lstStyle/>
          <a:p>
            <a:r>
              <a:rPr lang="ko-KR" altLang="en-US" dirty="0" smtClean="0"/>
              <a:t>결과 및 토의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1402800"/>
            <a:ext cx="8808576" cy="10874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sz="1600" dirty="0" smtClean="0"/>
              <a:t> Train </a:t>
            </a:r>
            <a:r>
              <a:rPr lang="en-US" altLang="ko-KR" sz="1600" dirty="0"/>
              <a:t>: Validation = 85 : 15</a:t>
            </a:r>
          </a:p>
          <a:p>
            <a:r>
              <a:rPr lang="en-US" altLang="ko-KR" sz="1600" dirty="0" smtClean="0"/>
              <a:t> Precision </a:t>
            </a:r>
            <a:r>
              <a:rPr lang="en-US" altLang="ko-KR" sz="1600" dirty="0"/>
              <a:t>: 0.88, Recall : 0.91</a:t>
            </a:r>
          </a:p>
          <a:p>
            <a:r>
              <a:rPr lang="en-US" altLang="ko-KR" sz="1600" dirty="0" smtClean="0"/>
              <a:t> mAP0.5 </a:t>
            </a:r>
            <a:r>
              <a:rPr lang="en-US" altLang="ko-KR" sz="1600" dirty="0"/>
              <a:t>: 0.93, mAP0.95 : 0.60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536C55-643A-B7F9-94EB-044A56B36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0"/>
          <a:stretch/>
        </p:blipFill>
        <p:spPr>
          <a:xfrm>
            <a:off x="4986110" y="2064649"/>
            <a:ext cx="3978378" cy="367244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08" y="2708920"/>
            <a:ext cx="4704120" cy="302817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자체 검증 결과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62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124328" y="2132856"/>
            <a:ext cx="2895344" cy="2038468"/>
            <a:chOff x="3007552" y="1772816"/>
            <a:chExt cx="2895344" cy="2038468"/>
          </a:xfrm>
        </p:grpSpPr>
        <p:sp>
          <p:nvSpPr>
            <p:cNvPr id="10" name="TextBox 9"/>
            <p:cNvSpPr txBox="1"/>
            <p:nvPr/>
          </p:nvSpPr>
          <p:spPr>
            <a:xfrm>
              <a:off x="3007552" y="1772816"/>
              <a:ext cx="28953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25000"/>
                      </a:schemeClr>
                    </a:solidFill>
                  </a:ln>
                </a:rPr>
                <a:t>1. </a:t>
              </a:r>
              <a:r>
                <a:rPr lang="ko-KR" altLang="en-US" sz="2800" b="1" dirty="0">
                  <a:ln>
                    <a:solidFill>
                      <a:schemeClr val="tx1">
                        <a:alpha val="25000"/>
                      </a:schemeClr>
                    </a:solidFill>
                  </a:ln>
                </a:rPr>
                <a:t>프로젝트 계획</a:t>
              </a:r>
              <a:endParaRPr lang="en-US" altLang="ko-KR" sz="2800" b="1" dirty="0">
                <a:ln>
                  <a:solidFill>
                    <a:schemeClr val="tx1">
                      <a:alpha val="25000"/>
                    </a:schemeClr>
                  </a:solidFill>
                </a:ln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64646" y="3356992"/>
              <a:ext cx="2581156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1.1 </a:t>
              </a:r>
              <a:r>
                <a:rPr lang="ko-KR" altLang="en-US" dirty="0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수행방법 및 기여도</a:t>
              </a:r>
            </a:p>
          </p:txBody>
        </p:sp>
      </p:grpSp>
      <p:sp>
        <p:nvSpPr>
          <p:cNvPr id="14" name="모서리가 둥근 직사각형 5">
            <a:extLst>
              <a:ext uri="{FF2B5EF4-FFF2-40B4-BE49-F238E27FC236}">
                <a16:creationId xmlns:a16="http://schemas.microsoft.com/office/drawing/2014/main" id="{B617F58B-277B-412B-9E81-F894F83F82B2}"/>
              </a:ext>
            </a:extLst>
          </p:cNvPr>
          <p:cNvSpPr/>
          <p:nvPr/>
        </p:nvSpPr>
        <p:spPr>
          <a:xfrm>
            <a:off x="3455876" y="3129226"/>
            <a:ext cx="2232248" cy="299774"/>
          </a:xfrm>
          <a:prstGeom prst="roundRect">
            <a:avLst>
              <a:gd name="adj" fmla="val 4438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지능화 </a:t>
            </a:r>
            <a:r>
              <a:rPr kumimoji="1" lang="ko-KR" altLang="en-US" sz="1200" b="1" dirty="0" err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캡스톤</a:t>
            </a:r>
            <a:r>
              <a:rPr kumimoji="1" lang="ko-KR" altLang="en-US" sz="1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 프로젝트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876256" y="332656"/>
            <a:ext cx="1779859" cy="329361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0" y="2814907"/>
            <a:ext cx="9144000" cy="76200"/>
            <a:chOff x="23601" y="3756786"/>
            <a:chExt cx="9144000" cy="76200"/>
          </a:xfrm>
        </p:grpSpPr>
        <p:sp>
          <p:nvSpPr>
            <p:cNvPr id="22" name="직사각형 21"/>
            <p:cNvSpPr/>
            <p:nvPr/>
          </p:nvSpPr>
          <p:spPr>
            <a:xfrm>
              <a:off x="2824110" y="3756786"/>
              <a:ext cx="3542982" cy="76200"/>
            </a:xfrm>
            <a:prstGeom prst="rect">
              <a:avLst/>
            </a:prstGeom>
            <a:solidFill>
              <a:srgbClr val="17375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3601" y="3756786"/>
              <a:ext cx="9144000" cy="0"/>
            </a:xfrm>
            <a:prstGeom prst="line">
              <a:avLst/>
            </a:prstGeom>
            <a:ln w="158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39253" y="161682"/>
            <a:ext cx="511679" cy="369332"/>
          </a:xfrm>
        </p:spPr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750932" y="188646"/>
            <a:ext cx="1354858" cy="338554"/>
          </a:xfrm>
        </p:spPr>
        <p:txBody>
          <a:bodyPr/>
          <a:lstStyle/>
          <a:p>
            <a:r>
              <a:rPr lang="ko-KR" altLang="en-US" dirty="0" smtClean="0"/>
              <a:t>결과 및 토의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1" y="1450912"/>
            <a:ext cx="8808576" cy="338554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160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Best </a:t>
            </a:r>
            <a:r>
              <a:rPr lang="en-US" altLang="ko-KR" dirty="0"/>
              <a:t>result</a:t>
            </a:r>
            <a:r>
              <a:rPr lang="ko-KR" altLang="en-US" dirty="0"/>
              <a:t>에 대한 지표</a:t>
            </a:r>
            <a:endParaRPr lang="en-US" altLang="ko-KR" dirty="0"/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2A4A6283-EE72-6CE2-67EF-E702E9094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422139"/>
              </p:ext>
            </p:extLst>
          </p:nvPr>
        </p:nvGraphicFramePr>
        <p:xfrm>
          <a:off x="119908" y="2314910"/>
          <a:ext cx="8880583" cy="31569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9864">
                  <a:extLst>
                    <a:ext uri="{9D8B030D-6E8A-4147-A177-3AD203B41FA5}">
                      <a16:colId xmlns:a16="http://schemas.microsoft.com/office/drawing/2014/main" val="3714030234"/>
                    </a:ext>
                  </a:extLst>
                </a:gridCol>
                <a:gridCol w="5184576">
                  <a:extLst>
                    <a:ext uri="{9D8B030D-6E8A-4147-A177-3AD203B41FA5}">
                      <a16:colId xmlns:a16="http://schemas.microsoft.com/office/drawing/2014/main" val="2116326971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966296135"/>
                    </a:ext>
                  </a:extLst>
                </a:gridCol>
              </a:tblGrid>
              <a:tr h="433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평가 지표</a:t>
                      </a:r>
                    </a:p>
                  </a:txBody>
                  <a:tcPr anchor="ctr"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평가 지표의 의미</a:t>
                      </a:r>
                    </a:p>
                  </a:txBody>
                  <a:tcPr anchor="ctr"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결과값</a:t>
                      </a:r>
                    </a:p>
                  </a:txBody>
                  <a:tcPr anchor="ctr"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693972"/>
                  </a:ext>
                </a:extLst>
              </a:tr>
              <a:tr h="371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평균 학습 시간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Epoch 1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개당 학습 시간의 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00:09:50</a:t>
                      </a:r>
                      <a:endParaRPr lang="ko-KR" altLang="en-US" sz="120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545196"/>
                  </a:ext>
                </a:extLst>
              </a:tr>
              <a:tr h="371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총 학습 시간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Epoch 100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개의 학습 시간 총합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16:23:20</a:t>
                      </a:r>
                      <a:endParaRPr lang="ko-KR" altLang="en-US" sz="120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38437"/>
                  </a:ext>
                </a:extLst>
              </a:tr>
              <a:tr h="619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P (Precision,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정밀도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예측을 </a:t>
                      </a: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Positive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 한 대상</a:t>
                      </a: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(FP + TP) 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중 예측과 실제 값이 </a:t>
                      </a:r>
                      <a:endParaRPr lang="en-US" altLang="ko-KR" sz="120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Positive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 일치한 데이터</a:t>
                      </a: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(TP)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의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0.890</a:t>
                      </a:r>
                      <a:endParaRPr lang="ko-KR" altLang="en-US" sz="120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40276"/>
                  </a:ext>
                </a:extLst>
              </a:tr>
              <a:tr h="61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R (Recall,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재현율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실제가 </a:t>
                      </a: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Positive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 대상</a:t>
                      </a: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(FN + TP) 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중 예측과 실제 값이 </a:t>
                      </a:r>
                      <a:endParaRPr lang="en-US" altLang="ko-KR" sz="120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Positive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 일치한 데이터</a:t>
                      </a: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(TP)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의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0.924</a:t>
                      </a:r>
                      <a:endParaRPr lang="ko-KR" altLang="en-US" sz="120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187535"/>
                  </a:ext>
                </a:extLst>
              </a:tr>
              <a:tr h="371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mAP@.5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Pascal VOC 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기준 전체 클래스에 대한</a:t>
                      </a: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AP (</a:t>
                      </a:r>
                      <a:r>
                        <a:rPr lang="en-US" altLang="ko-KR" sz="120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0.940</a:t>
                      </a:r>
                      <a:endParaRPr lang="ko-KR" altLang="en-US" sz="120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13475"/>
                  </a:ext>
                </a:extLst>
              </a:tr>
              <a:tr h="371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mAP@.5: .95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MS COCO </a:t>
                      </a:r>
                      <a:r>
                        <a:rPr lang="ko-KR" altLang="en-US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기준 전체 클래스에 대한</a:t>
                      </a: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AP (</a:t>
                      </a:r>
                      <a:r>
                        <a:rPr lang="en-US" altLang="ko-KR" sz="120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0.611</a:t>
                      </a:r>
                      <a:endParaRPr lang="ko-KR" altLang="en-US" sz="120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086922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자체 검증 결과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8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39253" y="161682"/>
            <a:ext cx="511679" cy="369332"/>
          </a:xfrm>
        </p:spPr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750932" y="188646"/>
            <a:ext cx="1354858" cy="338554"/>
          </a:xfrm>
        </p:spPr>
        <p:txBody>
          <a:bodyPr/>
          <a:lstStyle/>
          <a:p>
            <a:r>
              <a:rPr lang="ko-KR" altLang="en-US" dirty="0" smtClean="0"/>
              <a:t>결과 및 토의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FF2078-B826-E813-3AF3-DE733A046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93"/>
          <a:stretch/>
        </p:blipFill>
        <p:spPr>
          <a:xfrm>
            <a:off x="0" y="2135887"/>
            <a:ext cx="9144000" cy="14071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FF2078-B826-E813-3AF3-DE733A046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8"/>
          <a:stretch/>
        </p:blipFill>
        <p:spPr>
          <a:xfrm>
            <a:off x="0" y="4221088"/>
            <a:ext cx="9144000" cy="14751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879" y="1705238"/>
            <a:ext cx="2808312" cy="338554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160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640_best.pt </a:t>
            </a:r>
            <a:r>
              <a:rPr lang="ko-KR" altLang="en-US" dirty="0"/>
              <a:t>수행 결과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7879" y="3913311"/>
            <a:ext cx="2808312" cy="338554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160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1024_best.pt </a:t>
            </a:r>
            <a:r>
              <a:rPr lang="ko-KR" altLang="en-US" dirty="0"/>
              <a:t>수행 결과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테스트 데이터 결과</a:t>
              </a:r>
              <a:r>
                <a:rPr lang="en-US" altLang="ko-KR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(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피드백 내용</a:t>
              </a:r>
              <a:r>
                <a:rPr lang="en-US" altLang="ko-KR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)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  <p:sp>
        <p:nvSpPr>
          <p:cNvPr id="1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90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39253" y="161682"/>
            <a:ext cx="511679" cy="369332"/>
          </a:xfrm>
        </p:spPr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750932" y="188646"/>
            <a:ext cx="1354858" cy="338554"/>
          </a:xfrm>
        </p:spPr>
        <p:txBody>
          <a:bodyPr/>
          <a:lstStyle/>
          <a:p>
            <a:r>
              <a:rPr lang="ko-KR" altLang="en-US" dirty="0" smtClean="0"/>
              <a:t>결과 및 토의</a:t>
            </a:r>
            <a:endParaRPr lang="ko-KR" altLang="en-US" dirty="0"/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2A4A6283-EE72-6CE2-67EF-E702E9094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198790"/>
              </p:ext>
            </p:extLst>
          </p:nvPr>
        </p:nvGraphicFramePr>
        <p:xfrm>
          <a:off x="119908" y="1616297"/>
          <a:ext cx="8880583" cy="26209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99864">
                  <a:extLst>
                    <a:ext uri="{9D8B030D-6E8A-4147-A177-3AD203B41FA5}">
                      <a16:colId xmlns:a16="http://schemas.microsoft.com/office/drawing/2014/main" val="3714030234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11632697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966296135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17236009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val="1742932755"/>
                    </a:ext>
                  </a:extLst>
                </a:gridCol>
              </a:tblGrid>
              <a:tr h="2166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평가 지표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n-lt"/>
                        </a:rPr>
                        <a:t>결과 비교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결과값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693972"/>
                  </a:ext>
                </a:extLst>
              </a:tr>
              <a:tr h="216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자체 검증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테스트 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(all)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테스트 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(helmet)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테스트 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(head)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674686"/>
                  </a:ext>
                </a:extLst>
              </a:tr>
              <a:tr h="619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P (Precision,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정밀도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0.890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0.937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0.921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0.953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40276"/>
                  </a:ext>
                </a:extLst>
              </a:tr>
              <a:tr h="61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R (Recall,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재현율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0.924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0.887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0.980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0.793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187535"/>
                  </a:ext>
                </a:extLst>
              </a:tr>
              <a:tr h="371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mAP@.5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0.940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0.947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0.981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0.913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13475"/>
                  </a:ext>
                </a:extLst>
              </a:tr>
              <a:tr h="3714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mAP@.5: .95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0.611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0.667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0.742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0.592</a:t>
                      </a:r>
                      <a:endParaRPr lang="ko-KR" altLang="en-US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08692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EF4CFFD-A5AF-F5D2-0260-5826C9673943}"/>
              </a:ext>
            </a:extLst>
          </p:cNvPr>
          <p:cNvSpPr txBox="1"/>
          <p:nvPr/>
        </p:nvSpPr>
        <p:spPr>
          <a:xfrm>
            <a:off x="126883" y="4589504"/>
            <a:ext cx="8767324" cy="1708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160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 smtClean="0"/>
              <a:t>전체 </a:t>
            </a:r>
            <a:r>
              <a:rPr lang="ko-KR" altLang="en-US" dirty="0"/>
              <a:t>데이터 기준 정밀도 향상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ko-KR" altLang="en-US" dirty="0" smtClean="0"/>
              <a:t>하락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/>
              <a:t>mAP0.5</a:t>
            </a:r>
            <a:r>
              <a:rPr lang="ko-KR" altLang="en-US" dirty="0"/>
              <a:t>의 경우 비슷한 </a:t>
            </a:r>
            <a:r>
              <a:rPr lang="ko-KR" altLang="en-US" dirty="0" smtClean="0"/>
              <a:t>수치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/>
              <a:t>mAP0.95</a:t>
            </a:r>
            <a:r>
              <a:rPr lang="ko-KR" altLang="en-US" dirty="0"/>
              <a:t>의 경우 </a:t>
            </a:r>
            <a:r>
              <a:rPr lang="en-US" altLang="ko-KR" dirty="0"/>
              <a:t>0.05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/>
              <a:t>테스트 데이터에 대한 </a:t>
            </a:r>
            <a:r>
              <a:rPr lang="en-US" altLang="ko-KR" dirty="0"/>
              <a:t>Confusion Matrix</a:t>
            </a:r>
            <a:r>
              <a:rPr lang="ko-KR" altLang="en-US" dirty="0"/>
              <a:t>확인 결과 </a:t>
            </a:r>
            <a:r>
              <a:rPr lang="en-US" altLang="ko-KR" dirty="0"/>
              <a:t>Head</a:t>
            </a:r>
            <a:r>
              <a:rPr lang="ko-KR" altLang="en-US" dirty="0"/>
              <a:t>를 </a:t>
            </a:r>
            <a:r>
              <a:rPr lang="en-US" altLang="ko-KR" dirty="0"/>
              <a:t>Helmet</a:t>
            </a:r>
            <a:r>
              <a:rPr lang="ko-KR" altLang="en-US" dirty="0"/>
              <a:t>으로 혼동하는 경우 발생</a:t>
            </a:r>
            <a:r>
              <a:rPr lang="en-US" altLang="ko-KR" dirty="0"/>
              <a:t>. </a:t>
            </a:r>
            <a:r>
              <a:rPr lang="ko-KR" altLang="en-US" dirty="0"/>
              <a:t>이로 인해 </a:t>
            </a:r>
            <a:r>
              <a:rPr lang="en-US" altLang="ko-KR" dirty="0"/>
              <a:t>Head</a:t>
            </a:r>
            <a:r>
              <a:rPr lang="ko-KR" altLang="en-US" dirty="0"/>
              <a:t>에 대한 </a:t>
            </a:r>
            <a:r>
              <a:rPr lang="ko-KR" altLang="en-US" dirty="0" err="1"/>
              <a:t>재현율이</a:t>
            </a:r>
            <a:r>
              <a:rPr lang="ko-KR" altLang="en-US" dirty="0"/>
              <a:t> 낮게 나오는 것을 확인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555776" y="1727968"/>
            <a:ext cx="3240360" cy="2674931"/>
          </a:xfrm>
          <a:prstGeom prst="round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자체 검증과 테스트 결과의 비교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66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39253" y="161682"/>
            <a:ext cx="511679" cy="369332"/>
          </a:xfrm>
        </p:spPr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750932" y="188646"/>
            <a:ext cx="1354858" cy="338554"/>
          </a:xfrm>
        </p:spPr>
        <p:txBody>
          <a:bodyPr/>
          <a:lstStyle/>
          <a:p>
            <a:r>
              <a:rPr lang="ko-KR" altLang="en-US" dirty="0" smtClean="0"/>
              <a:t>결과 및 토의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35" y="1446692"/>
            <a:ext cx="6830909" cy="51231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99308"/>
            <a:ext cx="7684416" cy="4502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4" y="1337585"/>
            <a:ext cx="7592031" cy="506135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실제 검출 결과 확인 </a:t>
              </a:r>
              <a:r>
                <a:rPr lang="en-US" altLang="ko-KR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– 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잘된 예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6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39253" y="161682"/>
            <a:ext cx="511679" cy="369332"/>
          </a:xfrm>
        </p:spPr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750932" y="188646"/>
            <a:ext cx="1354858" cy="338554"/>
          </a:xfrm>
        </p:spPr>
        <p:txBody>
          <a:bodyPr/>
          <a:lstStyle/>
          <a:p>
            <a:r>
              <a:rPr lang="ko-KR" altLang="en-US" dirty="0" smtClean="0"/>
              <a:t>결과 및 토의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71600" y="1916832"/>
            <a:ext cx="6912768" cy="2797363"/>
            <a:chOff x="1115616" y="1567741"/>
            <a:chExt cx="5972456" cy="223268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b="10904"/>
            <a:stretch/>
          </p:blipFill>
          <p:spPr>
            <a:xfrm>
              <a:off x="1115616" y="1567741"/>
              <a:ext cx="2591162" cy="223224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1580787"/>
              <a:ext cx="2372056" cy="2219635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15664" y="2097660"/>
            <a:ext cx="8734165" cy="2671053"/>
            <a:chOff x="115664" y="2097660"/>
            <a:chExt cx="8734165" cy="267105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4574" y="2097660"/>
              <a:ext cx="4205255" cy="267105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664" y="2097660"/>
              <a:ext cx="4128607" cy="2671053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602587" y="1358158"/>
            <a:ext cx="5572903" cy="5311202"/>
            <a:chOff x="1602587" y="1358158"/>
            <a:chExt cx="5572903" cy="53112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5456" y="1358158"/>
              <a:ext cx="5487166" cy="257489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2587" y="3981049"/>
              <a:ext cx="5572903" cy="268831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실제 검출 결과 확인 </a:t>
              </a:r>
              <a:r>
                <a:rPr lang="en-US" altLang="ko-KR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– 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잘못된 예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70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12387" y="1583402"/>
            <a:ext cx="8706254" cy="431913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160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 smtClean="0"/>
              <a:t>프로젝트를 수행하는 조들의 모델의 </a:t>
            </a:r>
            <a:r>
              <a:rPr lang="ko-KR" altLang="en-US" dirty="0"/>
              <a:t>레이어가 모두 동일하다는 가정하에 양질의 데이터 수집에 초점을 맞춘 것이 정확성을 높이는데 큰 이점이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작은 객체의 검출을 위해 이미지 해상도를 크게 한 것이 유효 하였다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Helmet</a:t>
            </a:r>
            <a:r>
              <a:rPr lang="ko-KR" altLang="en-US" dirty="0" smtClean="0"/>
              <a:t>데이터에 비해 부족한 </a:t>
            </a:r>
            <a:r>
              <a:rPr lang="en-US" altLang="ko-KR" dirty="0" smtClean="0"/>
              <a:t>Head </a:t>
            </a:r>
            <a:r>
              <a:rPr lang="ko-KR" altLang="en-US" dirty="0"/>
              <a:t>데이터를 </a:t>
            </a:r>
            <a:r>
              <a:rPr lang="ko-KR" altLang="en-US" dirty="0" smtClean="0"/>
              <a:t>다량 추가한 </a:t>
            </a:r>
            <a:r>
              <a:rPr lang="ko-KR" altLang="en-US" dirty="0"/>
              <a:t>것이 유효 하였다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Helmet</a:t>
            </a:r>
            <a:r>
              <a:rPr lang="ko-KR" altLang="en-US" dirty="0" smtClean="0"/>
              <a:t>만 </a:t>
            </a:r>
            <a:r>
              <a:rPr lang="ko-KR" altLang="en-US" dirty="0" err="1"/>
              <a:t>라벨링</a:t>
            </a:r>
            <a:r>
              <a:rPr lang="ko-KR" altLang="en-US" dirty="0"/>
              <a:t> 된 것을 지우고 얼굴과 함께 </a:t>
            </a:r>
            <a:r>
              <a:rPr lang="ko-KR" altLang="en-US" dirty="0" err="1"/>
              <a:t>라벨링</a:t>
            </a:r>
            <a:r>
              <a:rPr lang="ko-KR" altLang="en-US" dirty="0"/>
              <a:t> 하여 착용한 사람을 제대로 검출하고 </a:t>
            </a:r>
            <a:r>
              <a:rPr lang="en-US" altLang="ko-KR" dirty="0" smtClean="0"/>
              <a:t>Helmet</a:t>
            </a:r>
            <a:r>
              <a:rPr lang="ko-KR" altLang="en-US" dirty="0" smtClean="0"/>
              <a:t>만 </a:t>
            </a:r>
            <a:r>
              <a:rPr lang="ko-KR" altLang="en-US" dirty="0"/>
              <a:t>따로 있는 것은 검출 하지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헬멧을 제외한 다양한 </a:t>
            </a:r>
            <a:r>
              <a:rPr lang="ko-KR" altLang="en-US" dirty="0" err="1"/>
              <a:t>모자류에</a:t>
            </a:r>
            <a:r>
              <a:rPr lang="ko-KR" altLang="en-US" dirty="0"/>
              <a:t> 대한 데이터를 포함시킨 다면 정확성을 더 올릴 수 있을 것이라 생각한다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명 이상이 </a:t>
            </a:r>
            <a:r>
              <a:rPr lang="ko-KR" altLang="en-US" dirty="0" err="1"/>
              <a:t>라벨링</a:t>
            </a:r>
            <a:r>
              <a:rPr lang="ko-KR" altLang="en-US" dirty="0"/>
              <a:t> 작업을 할 경우 </a:t>
            </a:r>
            <a:r>
              <a:rPr lang="ko-KR" altLang="en-US" dirty="0" err="1"/>
              <a:t>라벨링에</a:t>
            </a:r>
            <a:r>
              <a:rPr lang="ko-KR" altLang="en-US" dirty="0"/>
              <a:t> 대한 명확한 기준을 세워야 정확한 검출이 </a:t>
            </a:r>
            <a:r>
              <a:rPr lang="ko-KR" altLang="en-US" dirty="0" smtClean="0"/>
              <a:t>가능한</a:t>
            </a:r>
            <a:r>
              <a:rPr lang="en-US" altLang="ko-KR" dirty="0"/>
              <a:t> </a:t>
            </a:r>
            <a:r>
              <a:rPr lang="ko-KR" altLang="en-US" dirty="0" smtClean="0"/>
              <a:t>데이터 셋을 구성할 수 있을</a:t>
            </a:r>
            <a:r>
              <a:rPr lang="ko-KR" altLang="en-US" dirty="0" smtClean="0"/>
              <a:t> </a:t>
            </a:r>
            <a:r>
              <a:rPr lang="ko-KR" altLang="en-US" dirty="0"/>
              <a:t>것이라 생각한다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239253" y="161682"/>
            <a:ext cx="511679" cy="369332"/>
          </a:xfrm>
        </p:spPr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750932" y="188646"/>
            <a:ext cx="1354858" cy="338554"/>
          </a:xfrm>
        </p:spPr>
        <p:txBody>
          <a:bodyPr/>
          <a:lstStyle/>
          <a:p>
            <a:r>
              <a:rPr lang="ko-KR" altLang="en-US" dirty="0" smtClean="0"/>
              <a:t>결과 및 토의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60023" y="863912"/>
            <a:ext cx="4434639" cy="400110"/>
            <a:chOff x="749742" y="1494709"/>
            <a:chExt cx="4434639" cy="400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결론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및 개선점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</p:grp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9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노란색, 오렌지, 헬멧이(가) 표시된 사진&#10;&#10;자동 생성된 설명">
            <a:extLst>
              <a:ext uri="{FF2B5EF4-FFF2-40B4-BE49-F238E27FC236}">
                <a16:creationId xmlns:a16="http://schemas.microsoft.com/office/drawing/2014/main" id="{3C070FB8-B654-799D-A184-CB58D6460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666" y="0"/>
            <a:ext cx="9883218" cy="685799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FA6532-6D7C-40B0-B351-D5E084786973}"/>
              </a:ext>
            </a:extLst>
          </p:cNvPr>
          <p:cNvSpPr/>
          <p:nvPr/>
        </p:nvSpPr>
        <p:spPr>
          <a:xfrm>
            <a:off x="1403668" y="2081836"/>
            <a:ext cx="524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292" eaLnBrk="0" hangingPunct="0">
              <a:buSzPct val="100000"/>
              <a:defRPr/>
            </a:pPr>
            <a:endParaRPr lang="ko-KR" altLang="en-US" sz="4000" kern="0" spc="-151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C3BEAF-1BB0-AB14-6B19-A74528F6BFC4}"/>
              </a:ext>
            </a:extLst>
          </p:cNvPr>
          <p:cNvSpPr/>
          <p:nvPr/>
        </p:nvSpPr>
        <p:spPr>
          <a:xfrm>
            <a:off x="2195736" y="2204864"/>
            <a:ext cx="47525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292" eaLnBrk="0" hangingPunct="0">
              <a:spcAft>
                <a:spcPts val="400"/>
              </a:spcAft>
              <a:buSzPct val="100000"/>
              <a:defRPr/>
            </a:pPr>
            <a:r>
              <a:rPr lang="ko-KR" altLang="en-US" sz="4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4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5978060" y="984206"/>
            <a:ext cx="1779859" cy="32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1.1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수행방법 및 기여도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3338E3E1-B499-4817-9D53-DBF9D7E48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43341"/>
              </p:ext>
            </p:extLst>
          </p:nvPr>
        </p:nvGraphicFramePr>
        <p:xfrm>
          <a:off x="495092" y="3618742"/>
          <a:ext cx="8153816" cy="2815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498">
                  <a:extLst>
                    <a:ext uri="{9D8B030D-6E8A-4147-A177-3AD203B41FA5}">
                      <a16:colId xmlns:a16="http://schemas.microsoft.com/office/drawing/2014/main" val="4190510126"/>
                    </a:ext>
                  </a:extLst>
                </a:gridCol>
                <a:gridCol w="724229">
                  <a:extLst>
                    <a:ext uri="{9D8B030D-6E8A-4147-A177-3AD203B41FA5}">
                      <a16:colId xmlns:a16="http://schemas.microsoft.com/office/drawing/2014/main" val="3714030234"/>
                    </a:ext>
                  </a:extLst>
                </a:gridCol>
                <a:gridCol w="1810573">
                  <a:extLst>
                    <a:ext uri="{9D8B030D-6E8A-4147-A177-3AD203B41FA5}">
                      <a16:colId xmlns:a16="http://schemas.microsoft.com/office/drawing/2014/main" val="2966296135"/>
                    </a:ext>
                  </a:extLst>
                </a:gridCol>
                <a:gridCol w="1955419">
                  <a:extLst>
                    <a:ext uri="{9D8B030D-6E8A-4147-A177-3AD203B41FA5}">
                      <a16:colId xmlns:a16="http://schemas.microsoft.com/office/drawing/2014/main" val="3435104445"/>
                    </a:ext>
                  </a:extLst>
                </a:gridCol>
                <a:gridCol w="2100265">
                  <a:extLst>
                    <a:ext uri="{9D8B030D-6E8A-4147-A177-3AD203B41FA5}">
                      <a16:colId xmlns:a16="http://schemas.microsoft.com/office/drawing/2014/main" val="3920433081"/>
                    </a:ext>
                  </a:extLst>
                </a:gridCol>
                <a:gridCol w="621832">
                  <a:extLst>
                    <a:ext uri="{9D8B030D-6E8A-4147-A177-3AD203B41FA5}">
                      <a16:colId xmlns:a16="http://schemas.microsoft.com/office/drawing/2014/main" val="2955174181"/>
                    </a:ext>
                  </a:extLst>
                </a:gridCol>
              </a:tblGrid>
              <a:tr h="348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2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이름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2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비중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2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수행내용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2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693972"/>
                  </a:ext>
                </a:extLst>
              </a:tr>
              <a:tr h="348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2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프로젝트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2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#2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2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프로젝트</a:t>
                      </a:r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25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주제발표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23903"/>
                  </a:ext>
                </a:extLst>
              </a:tr>
              <a:tr h="1081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김성웅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60%</a:t>
                      </a:r>
                      <a:endParaRPr lang="ko-KR" altLang="en-US" sz="1200" kern="1200" dirty="0">
                        <a:ln>
                          <a:solidFill>
                            <a:schemeClr val="bg2">
                              <a:lumMod val="25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indent="-144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코딩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학습</a:t>
                      </a:r>
                      <a:endParaRPr lang="en-US" altLang="ko-KR" sz="1200" kern="1200" dirty="0">
                        <a:ln>
                          <a:solidFill>
                            <a:schemeClr val="bg2">
                              <a:lumMod val="25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indent="-144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데이터 증량</a:t>
                      </a:r>
                      <a:endParaRPr lang="en-US" altLang="ko-KR" sz="1200" kern="1200" dirty="0">
                        <a:ln>
                          <a:solidFill>
                            <a:schemeClr val="bg2">
                              <a:lumMod val="25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marR="0" lvl="0" indent="-144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데이터셋 확인 및   </a:t>
                      </a:r>
                      <a:r>
                        <a:rPr lang="ko-KR" altLang="en-US" sz="1200" kern="1200" dirty="0" err="1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라벨링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기준 선정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indent="-144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레이블링</a:t>
                      </a:r>
                      <a:endParaRPr lang="en-US" altLang="ko-KR" sz="1200" kern="1200" dirty="0">
                        <a:ln>
                          <a:solidFill>
                            <a:schemeClr val="bg2">
                              <a:lumMod val="25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indent="-144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데이터셋 라벨 형식   변환 및 분류</a:t>
                      </a:r>
                      <a:endParaRPr lang="en-US" altLang="ko-KR" sz="1200" kern="1200" dirty="0">
                        <a:ln>
                          <a:solidFill>
                            <a:schemeClr val="bg2">
                              <a:lumMod val="25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indent="-144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실제구현 및 검증</a:t>
                      </a:r>
                      <a:endParaRPr lang="en-US" altLang="ko-KR" sz="1200" kern="1200" dirty="0">
                        <a:ln>
                          <a:solidFill>
                            <a:schemeClr val="bg2">
                              <a:lumMod val="25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solidFill>
                            <a:schemeClr val="bg2">
                              <a:lumMod val="25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545196"/>
                  </a:ext>
                </a:extLst>
              </a:tr>
              <a:tr h="1035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윤재웅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40%</a:t>
                      </a:r>
                      <a:endParaRPr lang="ko-KR" altLang="en-US" sz="1200" kern="1200" dirty="0">
                        <a:ln>
                          <a:solidFill>
                            <a:schemeClr val="bg2">
                              <a:lumMod val="25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indent="-144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학습</a:t>
                      </a:r>
                      <a:endParaRPr lang="en-US" altLang="ko-KR" sz="1200" kern="1200" dirty="0">
                        <a:ln>
                          <a:solidFill>
                            <a:schemeClr val="bg2">
                              <a:lumMod val="25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indent="-144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데이터셋 확인 및   </a:t>
                      </a:r>
                      <a:r>
                        <a:rPr lang="ko-KR" altLang="en-US" sz="1200" kern="1200" dirty="0" err="1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라벨링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기준 선정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indent="-144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데이터셋 추가 수집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indent="-144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2">
                                <a:lumMod val="25000"/>
                                <a:alpha val="25000"/>
                              </a:scheme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자료작성 및 발표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solidFill>
                            <a:schemeClr val="bg2">
                              <a:lumMod val="25000"/>
                              <a:alpha val="25000"/>
                            </a:schemeClr>
                          </a:solidFill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6230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C21B02A-D759-3FF6-F9B3-5D28737F086E}"/>
              </a:ext>
            </a:extLst>
          </p:cNvPr>
          <p:cNvGrpSpPr/>
          <p:nvPr/>
        </p:nvGrpSpPr>
        <p:grpSpPr>
          <a:xfrm>
            <a:off x="495092" y="1062261"/>
            <a:ext cx="8153816" cy="1909247"/>
            <a:chOff x="495092" y="943689"/>
            <a:chExt cx="8153816" cy="190924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080F1C-184F-37E1-4E4A-6050B9322FDF}"/>
                </a:ext>
              </a:extLst>
            </p:cNvPr>
            <p:cNvSpPr/>
            <p:nvPr/>
          </p:nvSpPr>
          <p:spPr>
            <a:xfrm>
              <a:off x="495092" y="943690"/>
              <a:ext cx="8153816" cy="19092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n-ea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37A00CA-BB46-48DE-9184-FAF6CB4B084A}"/>
                </a:ext>
              </a:extLst>
            </p:cNvPr>
            <p:cNvGrpSpPr/>
            <p:nvPr/>
          </p:nvGrpSpPr>
          <p:grpSpPr>
            <a:xfrm>
              <a:off x="495092" y="943689"/>
              <a:ext cx="1268597" cy="338554"/>
              <a:chOff x="253553" y="2572909"/>
              <a:chExt cx="453017" cy="338554"/>
            </a:xfrm>
          </p:grpSpPr>
          <p:sp>
            <p:nvSpPr>
              <p:cNvPr id="12" name="한쪽 모서리가 잘린 사각형 33">
                <a:extLst>
                  <a:ext uri="{FF2B5EF4-FFF2-40B4-BE49-F238E27FC236}">
                    <a16:creationId xmlns:a16="http://schemas.microsoft.com/office/drawing/2014/main" id="{C04A735E-504C-DFD0-128F-560553C1CBAF}"/>
                  </a:ext>
                </a:extLst>
              </p:cNvPr>
              <p:cNvSpPr/>
              <p:nvPr/>
            </p:nvSpPr>
            <p:spPr>
              <a:xfrm flipV="1">
                <a:off x="253553" y="2572909"/>
                <a:ext cx="453017" cy="338554"/>
              </a:xfrm>
              <a:prstGeom prst="snip1Rect">
                <a:avLst>
                  <a:gd name="adj" fmla="val 39728"/>
                </a:avLst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155FAA-9E86-AD55-D38B-99236E659462}"/>
                  </a:ext>
                </a:extLst>
              </p:cNvPr>
              <p:cNvSpPr txBox="1"/>
              <p:nvPr/>
            </p:nvSpPr>
            <p:spPr>
              <a:xfrm>
                <a:off x="283103" y="2605031"/>
                <a:ext cx="30407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b="1" dirty="0">
                    <a:ln>
                      <a:solidFill>
                        <a:schemeClr val="bg1">
                          <a:alpha val="2500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수행방법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228B462-9D38-9B98-3DF0-FA12A354A20D}"/>
                </a:ext>
              </a:extLst>
            </p:cNvPr>
            <p:cNvSpPr/>
            <p:nvPr/>
          </p:nvSpPr>
          <p:spPr>
            <a:xfrm>
              <a:off x="750931" y="1370713"/>
              <a:ext cx="7565485" cy="13382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2000" indent="-252000" fontAlgn="base">
                <a:lnSpc>
                  <a:spcPct val="110000"/>
                </a:lnSpc>
                <a:spcAft>
                  <a:spcPts val="12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평일 야간</a:t>
              </a:r>
              <a:r>
                <a:rPr lang="en-US" altLang="ko-KR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혹은 주말을 이용한 연락과 피드백으로 진행 상황 상시 공유</a:t>
              </a:r>
              <a:endParaRPr lang="en-US" altLang="ko-KR" sz="1600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endParaRPr>
            </a:p>
            <a:p>
              <a:pPr marL="252000" indent="-252000" fontAlgn="base">
                <a:lnSpc>
                  <a:spcPct val="110000"/>
                </a:lnSpc>
                <a:spcAft>
                  <a:spcPts val="12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각자의 장단점과 상황을 고려하여 업무분담 진행</a:t>
              </a:r>
            </a:p>
            <a:p>
              <a:pPr marL="252000" indent="-252000" fontAlgn="base">
                <a:lnSpc>
                  <a:spcPct val="110000"/>
                </a:lnSpc>
                <a:spcAft>
                  <a:spcPts val="12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김성웅 </a:t>
              </a:r>
              <a:r>
                <a:rPr lang="en-US" altLang="ko-KR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: </a:t>
              </a:r>
              <a: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데이터 변환 및 분류</a:t>
              </a:r>
              <a:r>
                <a:rPr lang="en-US" altLang="ko-KR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모델 학습</a:t>
              </a:r>
              <a:r>
                <a:rPr lang="en-US" altLang="ko-KR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평가</a:t>
              </a:r>
              <a:b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</a:br>
              <a: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윤재웅 </a:t>
              </a:r>
              <a:r>
                <a:rPr lang="en-US" altLang="ko-KR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: </a:t>
              </a:r>
              <a: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데이터 수집 및 </a:t>
              </a:r>
              <a:r>
                <a:rPr lang="ko-KR" altLang="en-US" sz="1600" dirty="0" err="1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라벨링</a:t>
              </a:r>
              <a:r>
                <a:rPr lang="en-US" altLang="ko-KR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데이터 증량</a:t>
              </a:r>
              <a:r>
                <a:rPr lang="en-US" altLang="ko-KR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자료 정리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45E400-1222-23BB-24FA-9801AD09C1AB}"/>
              </a:ext>
            </a:extLst>
          </p:cNvPr>
          <p:cNvGrpSpPr/>
          <p:nvPr/>
        </p:nvGrpSpPr>
        <p:grpSpPr>
          <a:xfrm>
            <a:off x="495092" y="3163889"/>
            <a:ext cx="1988676" cy="338554"/>
            <a:chOff x="253553" y="2572909"/>
            <a:chExt cx="710158" cy="338554"/>
          </a:xfrm>
        </p:grpSpPr>
        <p:sp>
          <p:nvSpPr>
            <p:cNvPr id="17" name="한쪽 모서리가 잘린 사각형 33">
              <a:extLst>
                <a:ext uri="{FF2B5EF4-FFF2-40B4-BE49-F238E27FC236}">
                  <a16:creationId xmlns:a16="http://schemas.microsoft.com/office/drawing/2014/main" id="{88497352-59E0-E6F9-DE2D-95189A15FB41}"/>
                </a:ext>
              </a:extLst>
            </p:cNvPr>
            <p:cNvSpPr/>
            <p:nvPr/>
          </p:nvSpPr>
          <p:spPr>
            <a:xfrm flipV="1">
              <a:off x="253553" y="2572909"/>
              <a:ext cx="710158" cy="338554"/>
            </a:xfrm>
            <a:prstGeom prst="snip1Rect">
              <a:avLst>
                <a:gd name="adj" fmla="val 39728"/>
              </a:avLst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FCE7DB-8E74-952A-84F5-611E347A15EF}"/>
                </a:ext>
              </a:extLst>
            </p:cNvPr>
            <p:cNvSpPr txBox="1"/>
            <p:nvPr/>
          </p:nvSpPr>
          <p:spPr>
            <a:xfrm>
              <a:off x="283103" y="2605031"/>
              <a:ext cx="5845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업무분장 및 기여도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85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701940" y="2132856"/>
            <a:ext cx="3740126" cy="2923004"/>
            <a:chOff x="2585164" y="1772816"/>
            <a:chExt cx="3740126" cy="2923004"/>
          </a:xfrm>
        </p:grpSpPr>
        <p:sp>
          <p:nvSpPr>
            <p:cNvPr id="12" name="TextBox 11"/>
            <p:cNvSpPr txBox="1"/>
            <p:nvPr/>
          </p:nvSpPr>
          <p:spPr>
            <a:xfrm>
              <a:off x="2585164" y="1772816"/>
              <a:ext cx="3740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25000"/>
                      </a:schemeClr>
                    </a:solidFill>
                  </a:ln>
                </a:rPr>
                <a:t>2. </a:t>
              </a:r>
              <a:r>
                <a:rPr lang="ko-KR" altLang="en-US" sz="2800" b="1" dirty="0">
                  <a:ln>
                    <a:solidFill>
                      <a:schemeClr val="tx1">
                        <a:alpha val="25000"/>
                      </a:schemeClr>
                    </a:solidFill>
                  </a:ln>
                </a:rPr>
                <a:t>프로젝트 수행 내용</a:t>
              </a:r>
              <a:endParaRPr lang="en-US" altLang="ko-KR" sz="2800" b="1" dirty="0">
                <a:ln>
                  <a:solidFill>
                    <a:schemeClr val="tx1">
                      <a:alpha val="25000"/>
                    </a:schemeClr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64646" y="3356992"/>
              <a:ext cx="2581156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2.1 </a:t>
              </a:r>
              <a:r>
                <a:rPr lang="ko-KR" altLang="en-US" dirty="0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모델 개발 프로세스</a:t>
              </a:r>
              <a:endParaRPr lang="en-US" altLang="ko-KR" dirty="0">
                <a:ln>
                  <a:solidFill>
                    <a:srgbClr val="17375E">
                      <a:alpha val="25000"/>
                    </a:srgbClr>
                  </a:solidFill>
                </a:ln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2.2 </a:t>
              </a:r>
              <a:r>
                <a:rPr lang="ko-KR" altLang="en-US" dirty="0" err="1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데이터셋</a:t>
              </a:r>
              <a:r>
                <a:rPr lang="ko-KR" altLang="en-US" dirty="0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 구성</a:t>
              </a:r>
              <a:endParaRPr lang="en-US" altLang="ko-KR" dirty="0">
                <a:ln>
                  <a:solidFill>
                    <a:srgbClr val="17375E">
                      <a:alpha val="25000"/>
                    </a:srgbClr>
                  </a:solidFill>
                </a:ln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2.3 </a:t>
              </a:r>
              <a:r>
                <a:rPr lang="ko-KR" altLang="en-US" dirty="0">
                  <a:ln>
                    <a:solidFill>
                      <a:srgbClr val="17375E">
                        <a:alpha val="25000"/>
                      </a:srgbClr>
                    </a:solidFill>
                  </a:ln>
                </a:rPr>
                <a:t>모델 학습</a:t>
              </a:r>
            </a:p>
          </p:txBody>
        </p:sp>
      </p:grpSp>
      <p:sp>
        <p:nvSpPr>
          <p:cNvPr id="14" name="모서리가 둥근 직사각형 5">
            <a:extLst>
              <a:ext uri="{FF2B5EF4-FFF2-40B4-BE49-F238E27FC236}">
                <a16:creationId xmlns:a16="http://schemas.microsoft.com/office/drawing/2014/main" id="{B617F58B-277B-412B-9E81-F894F83F82B2}"/>
              </a:ext>
            </a:extLst>
          </p:cNvPr>
          <p:cNvSpPr/>
          <p:nvPr/>
        </p:nvSpPr>
        <p:spPr>
          <a:xfrm>
            <a:off x="3455876" y="3129226"/>
            <a:ext cx="2232248" cy="299774"/>
          </a:xfrm>
          <a:prstGeom prst="roundRect">
            <a:avLst>
              <a:gd name="adj" fmla="val 4438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지능화 </a:t>
            </a:r>
            <a:r>
              <a:rPr kumimoji="1" lang="ko-KR" altLang="en-US" sz="1200" b="1" dirty="0" err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캡스톤</a:t>
            </a:r>
            <a:r>
              <a:rPr kumimoji="1" lang="ko-KR" altLang="en-US" sz="12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</a:rPr>
              <a:t> 프로젝트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876256" y="332656"/>
            <a:ext cx="1779859" cy="329361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0" y="2814907"/>
            <a:ext cx="9144000" cy="76200"/>
            <a:chOff x="23601" y="3756786"/>
            <a:chExt cx="9144000" cy="76200"/>
          </a:xfrm>
        </p:grpSpPr>
        <p:sp>
          <p:nvSpPr>
            <p:cNvPr id="21" name="직사각형 20"/>
            <p:cNvSpPr/>
            <p:nvPr/>
          </p:nvSpPr>
          <p:spPr>
            <a:xfrm>
              <a:off x="2824110" y="3756786"/>
              <a:ext cx="3542982" cy="76200"/>
            </a:xfrm>
            <a:prstGeom prst="rect">
              <a:avLst/>
            </a:prstGeom>
            <a:solidFill>
              <a:srgbClr val="17375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3601" y="3756786"/>
              <a:ext cx="9144000" cy="0"/>
            </a:xfrm>
            <a:prstGeom prst="line">
              <a:avLst/>
            </a:prstGeom>
            <a:ln w="158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5C21B02A-D759-3FF6-F9B3-5D28737F086E}"/>
              </a:ext>
            </a:extLst>
          </p:cNvPr>
          <p:cNvGrpSpPr/>
          <p:nvPr/>
        </p:nvGrpSpPr>
        <p:grpSpPr>
          <a:xfrm>
            <a:off x="353705" y="838461"/>
            <a:ext cx="7685476" cy="2071607"/>
            <a:chOff x="494835" y="943689"/>
            <a:chExt cx="8402042" cy="207160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080F1C-184F-37E1-4E4A-6050B9322FDF}"/>
                </a:ext>
              </a:extLst>
            </p:cNvPr>
            <p:cNvSpPr/>
            <p:nvPr/>
          </p:nvSpPr>
          <p:spPr>
            <a:xfrm>
              <a:off x="495092" y="943690"/>
              <a:ext cx="8311260" cy="20716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n-ea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37A00CA-BB46-48DE-9184-FAF6CB4B084A}"/>
                </a:ext>
              </a:extLst>
            </p:cNvPr>
            <p:cNvGrpSpPr/>
            <p:nvPr/>
          </p:nvGrpSpPr>
          <p:grpSpPr>
            <a:xfrm>
              <a:off x="494835" y="943689"/>
              <a:ext cx="1700901" cy="338554"/>
              <a:chOff x="253461" y="2572909"/>
              <a:chExt cx="607393" cy="338554"/>
            </a:xfrm>
          </p:grpSpPr>
          <p:sp>
            <p:nvSpPr>
              <p:cNvPr id="48" name="한쪽 모서리가 잘린 사각형 33">
                <a:extLst>
                  <a:ext uri="{FF2B5EF4-FFF2-40B4-BE49-F238E27FC236}">
                    <a16:creationId xmlns:a16="http://schemas.microsoft.com/office/drawing/2014/main" id="{C04A735E-504C-DFD0-128F-560553C1CBAF}"/>
                  </a:ext>
                </a:extLst>
              </p:cNvPr>
              <p:cNvSpPr/>
              <p:nvPr/>
            </p:nvSpPr>
            <p:spPr>
              <a:xfrm flipV="1">
                <a:off x="253553" y="2572909"/>
                <a:ext cx="607301" cy="338554"/>
              </a:xfrm>
              <a:prstGeom prst="snip1Rect">
                <a:avLst>
                  <a:gd name="adj" fmla="val 39728"/>
                </a:avLst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155FAA-9E86-AD55-D38B-99236E659462}"/>
                  </a:ext>
                </a:extLst>
              </p:cNvPr>
              <p:cNvSpPr txBox="1"/>
              <p:nvPr/>
            </p:nvSpPr>
            <p:spPr>
              <a:xfrm>
                <a:off x="253461" y="2604830"/>
                <a:ext cx="55596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 smtClean="0">
                    <a:ln>
                      <a:solidFill>
                        <a:schemeClr val="bg1">
                          <a:alpha val="2500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우수성</a:t>
                </a:r>
                <a:r>
                  <a:rPr lang="en-US" altLang="ko-KR" sz="1300" b="1" dirty="0" smtClean="0">
                    <a:ln>
                      <a:solidFill>
                        <a:schemeClr val="bg1">
                          <a:alpha val="2500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1300" b="1" dirty="0" smtClean="0">
                    <a:ln>
                      <a:solidFill>
                        <a:schemeClr val="bg1">
                          <a:alpha val="2500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차별성</a:t>
                </a:r>
                <a:endParaRPr lang="ko-KR" altLang="en-US" sz="13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228B462-9D38-9B98-3DF0-FA12A354A20D}"/>
                </a:ext>
              </a:extLst>
            </p:cNvPr>
            <p:cNvSpPr/>
            <p:nvPr/>
          </p:nvSpPr>
          <p:spPr>
            <a:xfrm>
              <a:off x="503765" y="1352639"/>
              <a:ext cx="8393112" cy="1639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2000" indent="-252000" fontAlgn="base">
                <a:lnSpc>
                  <a:spcPct val="110000"/>
                </a:lnSpc>
                <a:spcAft>
                  <a:spcPts val="12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ko-KR" altLang="en-US" sz="1400" dirty="0" err="1" smtClean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안전모뿐만</a:t>
              </a:r>
              <a:r>
                <a:rPr lang="ko-KR" altLang="en-US" sz="1400" dirty="0" smtClean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 </a:t>
              </a:r>
              <a:r>
                <a:rPr lang="ko-KR" altLang="en-US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아니라 보호 헬멧의 범위를 확장하기 위해 자전거</a:t>
              </a:r>
              <a:r>
                <a:rPr lang="en-US" altLang="ko-KR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, </a:t>
              </a:r>
              <a:r>
                <a:rPr lang="ko-KR" altLang="en-US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오토바이 헬멧 등 </a:t>
              </a:r>
              <a:r>
                <a:rPr lang="ko-KR" altLang="en-US" sz="1400" dirty="0" smtClean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추가</a:t>
              </a:r>
              <a:endParaRPr lang="en-US" altLang="ko-KR" sz="1400" dirty="0" smtClean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endParaRPr>
            </a:p>
            <a:p>
              <a:pPr marL="252000" indent="-252000" fontAlgn="base">
                <a:lnSpc>
                  <a:spcPct val="110000"/>
                </a:lnSpc>
                <a:spcAft>
                  <a:spcPts val="12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ko-KR" altLang="en-US" sz="1400" dirty="0" smtClean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기존 </a:t>
              </a:r>
              <a:r>
                <a:rPr lang="ko-KR" altLang="en-US" sz="1400" dirty="0" err="1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데이터셋</a:t>
              </a:r>
              <a:r>
                <a:rPr lang="ko-KR" altLang="en-US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 </a:t>
              </a:r>
              <a:r>
                <a:rPr lang="ko-KR" altLang="en-US" sz="1400" dirty="0" err="1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라벨링</a:t>
              </a:r>
              <a:r>
                <a:rPr lang="ko-KR" altLang="en-US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 수정</a:t>
              </a:r>
              <a:endParaRPr lang="en-US" altLang="ko-KR" sz="1400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endParaRPr>
            </a:p>
            <a:p>
              <a:pPr marL="252000" indent="-252000" fontAlgn="base">
                <a:lnSpc>
                  <a:spcPct val="110000"/>
                </a:lnSpc>
                <a:spcAft>
                  <a:spcPts val="12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ko-KR" altLang="en-US" sz="1400" dirty="0" smtClean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부족한 </a:t>
              </a:r>
              <a:r>
                <a:rPr lang="en-US" altLang="ko-KR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Head </a:t>
              </a:r>
              <a:r>
                <a:rPr lang="ko-KR" altLang="en-US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데이터 추가 및</a:t>
              </a:r>
              <a:r>
                <a:rPr lang="en-US" altLang="ko-KR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 None </a:t>
              </a:r>
              <a:r>
                <a:rPr lang="ko-KR" altLang="en-US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데이터 추가</a:t>
              </a:r>
              <a:endParaRPr lang="en-US" altLang="ko-KR" sz="1400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endParaRPr>
            </a:p>
            <a:p>
              <a:pPr marL="252000" indent="-252000" fontAlgn="base">
                <a:lnSpc>
                  <a:spcPct val="110000"/>
                </a:lnSpc>
                <a:spcAft>
                  <a:spcPts val="12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ko-KR" altLang="en-US" sz="1400" dirty="0" smtClean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데이터 </a:t>
              </a:r>
              <a:r>
                <a:rPr lang="ko-KR" altLang="en-US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셋 총 </a:t>
              </a:r>
              <a:r>
                <a:rPr lang="en-US" altLang="ko-KR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9</a:t>
              </a:r>
              <a:r>
                <a:rPr lang="ko-KR" altLang="en-US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천장 구성 </a:t>
              </a:r>
              <a:r>
                <a:rPr lang="en-US" altLang="ko-KR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(</a:t>
              </a:r>
              <a:r>
                <a:rPr lang="ko-KR" altLang="en-US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데이터를 충분히 확보하여 이미지 변환을 통한 </a:t>
              </a:r>
              <a:r>
                <a:rPr lang="ko-KR" altLang="en-US" sz="1400" dirty="0" smtClean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데이터 증량 </a:t>
              </a:r>
              <a:r>
                <a:rPr lang="ko-KR" altLang="en-US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작업은 하지 않음</a:t>
              </a:r>
              <a:r>
                <a:rPr lang="en-US" altLang="ko-KR" sz="1400" dirty="0">
                  <a:ln>
                    <a:solidFill>
                      <a:schemeClr val="bg2">
                        <a:lumMod val="25000"/>
                        <a:alpha val="2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)</a:t>
              </a:r>
            </a:p>
          </p:txBody>
        </p:sp>
      </p:grp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39253" y="161682"/>
            <a:ext cx="511679" cy="369332"/>
          </a:xfrm>
        </p:spPr>
        <p:txBody>
          <a:bodyPr/>
          <a:lstStyle/>
          <a:p>
            <a:r>
              <a:rPr lang="en-US" altLang="ko-KR" dirty="0"/>
              <a:t>2.1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750932" y="188646"/>
            <a:ext cx="1970411" cy="338554"/>
          </a:xfrm>
        </p:spPr>
        <p:txBody>
          <a:bodyPr/>
          <a:lstStyle/>
          <a:p>
            <a:r>
              <a:rPr lang="ko-KR" altLang="en-US" dirty="0"/>
              <a:t>모델 개발 프로세스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25DEA50E-78E0-65CF-8220-9BE9ED03B29E}"/>
              </a:ext>
            </a:extLst>
          </p:cNvPr>
          <p:cNvSpPr/>
          <p:nvPr/>
        </p:nvSpPr>
        <p:spPr>
          <a:xfrm>
            <a:off x="294198" y="3652700"/>
            <a:ext cx="1164844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기본 제공 안전모 데이터</a:t>
            </a:r>
            <a:endParaRPr lang="en-US" altLang="ko-KR" sz="900" b="1" dirty="0"/>
          </a:p>
          <a:p>
            <a:pPr algn="ctr"/>
            <a:r>
              <a:rPr lang="en-US" altLang="ko-KR" sz="900" b="1" dirty="0"/>
              <a:t>(5000)</a:t>
            </a:r>
            <a:endParaRPr lang="ko-KR" altLang="en-US" sz="900" b="1" dirty="0"/>
          </a:p>
        </p:txBody>
      </p:sp>
      <p:sp>
        <p:nvSpPr>
          <p:cNvPr id="13" name="모서리가 둥근 직사각형 63">
            <a:extLst>
              <a:ext uri="{FF2B5EF4-FFF2-40B4-BE49-F238E27FC236}">
                <a16:creationId xmlns:a16="http://schemas.microsoft.com/office/drawing/2014/main" id="{A1B5487D-850B-D7F7-3B86-397FE1A5C686}"/>
              </a:ext>
            </a:extLst>
          </p:cNvPr>
          <p:cNvSpPr/>
          <p:nvPr/>
        </p:nvSpPr>
        <p:spPr>
          <a:xfrm>
            <a:off x="294198" y="4267566"/>
            <a:ext cx="1164844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추가 수집 안전모 데이터</a:t>
            </a:r>
            <a:endParaRPr lang="en-US" altLang="ko-KR" sz="900" b="1" dirty="0"/>
          </a:p>
          <a:p>
            <a:pPr algn="ctr"/>
            <a:r>
              <a:rPr lang="en-US" altLang="ko-KR" sz="900" b="1" dirty="0"/>
              <a:t>(3000)</a:t>
            </a:r>
            <a:endParaRPr lang="ko-KR" altLang="en-US" sz="900" b="1" dirty="0"/>
          </a:p>
        </p:txBody>
      </p:sp>
      <p:sp>
        <p:nvSpPr>
          <p:cNvPr id="15" name="모서리가 둥근 직사각형 64">
            <a:extLst>
              <a:ext uri="{FF2B5EF4-FFF2-40B4-BE49-F238E27FC236}">
                <a16:creationId xmlns:a16="http://schemas.microsoft.com/office/drawing/2014/main" id="{BB74AE80-67B6-4226-F5C4-997CEF6FF1F7}"/>
              </a:ext>
            </a:extLst>
          </p:cNvPr>
          <p:cNvSpPr/>
          <p:nvPr/>
        </p:nvSpPr>
        <p:spPr>
          <a:xfrm>
            <a:off x="294198" y="4885139"/>
            <a:ext cx="1164844" cy="4417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추가 헬멧 데이터</a:t>
            </a:r>
            <a:r>
              <a:rPr lang="en-US" altLang="ko-KR" sz="900" b="1" dirty="0"/>
              <a:t>(650)</a:t>
            </a:r>
            <a:endParaRPr lang="ko-KR" altLang="en-US" sz="900" b="1" dirty="0"/>
          </a:p>
        </p:txBody>
      </p:sp>
      <p:sp>
        <p:nvSpPr>
          <p:cNvPr id="16" name="모서리가 둥근 직사각형 66">
            <a:extLst>
              <a:ext uri="{FF2B5EF4-FFF2-40B4-BE49-F238E27FC236}">
                <a16:creationId xmlns:a16="http://schemas.microsoft.com/office/drawing/2014/main" id="{45F57724-F24D-D362-D0A4-3497E7743BC5}"/>
              </a:ext>
            </a:extLst>
          </p:cNvPr>
          <p:cNvSpPr/>
          <p:nvPr/>
        </p:nvSpPr>
        <p:spPr>
          <a:xfrm>
            <a:off x="294198" y="5440378"/>
            <a:ext cx="1164844" cy="4417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구슬</a:t>
            </a:r>
            <a:r>
              <a:rPr lang="en-US" altLang="ko-KR" sz="900" b="1" dirty="0"/>
              <a:t>, </a:t>
            </a:r>
            <a:r>
              <a:rPr lang="ko-KR" altLang="en-US" sz="900" b="1" dirty="0" err="1"/>
              <a:t>볼링공</a:t>
            </a:r>
            <a:endParaRPr lang="en-US" altLang="ko-KR" sz="900" b="1" dirty="0"/>
          </a:p>
          <a:p>
            <a:pPr algn="ctr"/>
            <a:r>
              <a:rPr lang="en-US" altLang="ko-KR" sz="900" b="1" dirty="0"/>
              <a:t>(300)</a:t>
            </a:r>
            <a:endParaRPr lang="ko-KR" altLang="en-US" sz="900" b="1" dirty="0"/>
          </a:p>
        </p:txBody>
      </p:sp>
      <p:sp>
        <p:nvSpPr>
          <p:cNvPr id="17" name="모서리가 둥근 직사각형 68">
            <a:extLst>
              <a:ext uri="{FF2B5EF4-FFF2-40B4-BE49-F238E27FC236}">
                <a16:creationId xmlns:a16="http://schemas.microsoft.com/office/drawing/2014/main" id="{833DDFEA-4F2A-A1F1-06CC-E2C164F21112}"/>
              </a:ext>
            </a:extLst>
          </p:cNvPr>
          <p:cNvSpPr/>
          <p:nvPr/>
        </p:nvSpPr>
        <p:spPr>
          <a:xfrm>
            <a:off x="294198" y="5995617"/>
            <a:ext cx="1164844" cy="4417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Head </a:t>
            </a:r>
            <a:r>
              <a:rPr lang="ko-KR" altLang="en-US" sz="900" b="1" dirty="0"/>
              <a:t>데이터</a:t>
            </a:r>
            <a:endParaRPr lang="en-US" altLang="ko-KR" sz="900" b="1" dirty="0"/>
          </a:p>
          <a:p>
            <a:pPr algn="ctr"/>
            <a:r>
              <a:rPr lang="en-US" altLang="ko-KR" sz="900" b="1" dirty="0"/>
              <a:t>(2300)</a:t>
            </a:r>
            <a:endParaRPr lang="ko-KR" altLang="en-US" sz="900" b="1" dirty="0"/>
          </a:p>
        </p:txBody>
      </p:sp>
      <p:sp>
        <p:nvSpPr>
          <p:cNvPr id="18" name="모서리가 둥근 직사각형 76">
            <a:extLst>
              <a:ext uri="{FF2B5EF4-FFF2-40B4-BE49-F238E27FC236}">
                <a16:creationId xmlns:a16="http://schemas.microsoft.com/office/drawing/2014/main" id="{6A290AD3-F552-6489-AF1A-00EA814B0066}"/>
              </a:ext>
            </a:extLst>
          </p:cNvPr>
          <p:cNvSpPr/>
          <p:nvPr/>
        </p:nvSpPr>
        <p:spPr>
          <a:xfrm>
            <a:off x="1728634" y="4267566"/>
            <a:ext cx="1164844" cy="50405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추가 수집 안전모 데이터</a:t>
            </a:r>
            <a:endParaRPr lang="en-US" altLang="ko-KR" sz="900" b="1" dirty="0"/>
          </a:p>
          <a:p>
            <a:pPr algn="ctr"/>
            <a:r>
              <a:rPr lang="en-US" altLang="ko-KR" sz="900" b="1" dirty="0"/>
              <a:t>(3000)</a:t>
            </a:r>
            <a:endParaRPr lang="ko-KR" altLang="en-US" sz="9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26927BE-2F1A-67CD-D595-99D2E1264B43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>
            <a:off x="1459042" y="4519594"/>
            <a:ext cx="269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77">
            <a:extLst>
              <a:ext uri="{FF2B5EF4-FFF2-40B4-BE49-F238E27FC236}">
                <a16:creationId xmlns:a16="http://schemas.microsoft.com/office/drawing/2014/main" id="{9A61768D-3B88-62B4-F226-2CC8EC89D7F7}"/>
              </a:ext>
            </a:extLst>
          </p:cNvPr>
          <p:cNvSpPr/>
          <p:nvPr/>
        </p:nvSpPr>
        <p:spPr>
          <a:xfrm>
            <a:off x="3035683" y="4885139"/>
            <a:ext cx="1164844" cy="44172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추가 헬멧 데이터</a:t>
            </a:r>
            <a:r>
              <a:rPr lang="en-US" altLang="ko-KR" sz="900" b="1" dirty="0"/>
              <a:t>(650)</a:t>
            </a:r>
            <a:endParaRPr lang="ko-KR" altLang="en-US" sz="900" b="1" dirty="0"/>
          </a:p>
        </p:txBody>
      </p:sp>
      <p:sp>
        <p:nvSpPr>
          <p:cNvPr id="23" name="모서리가 둥근 직사각형 78">
            <a:extLst>
              <a:ext uri="{FF2B5EF4-FFF2-40B4-BE49-F238E27FC236}">
                <a16:creationId xmlns:a16="http://schemas.microsoft.com/office/drawing/2014/main" id="{E45FCE4A-6E0B-1B43-10E2-B5D93952AF93}"/>
              </a:ext>
            </a:extLst>
          </p:cNvPr>
          <p:cNvSpPr/>
          <p:nvPr/>
        </p:nvSpPr>
        <p:spPr>
          <a:xfrm>
            <a:off x="1728634" y="5994972"/>
            <a:ext cx="1164844" cy="44172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Head </a:t>
            </a:r>
            <a:r>
              <a:rPr lang="ko-KR" altLang="en-US" sz="900" b="1" dirty="0"/>
              <a:t>데이터</a:t>
            </a:r>
            <a:endParaRPr lang="en-US" altLang="ko-KR" sz="900" b="1" dirty="0"/>
          </a:p>
          <a:p>
            <a:pPr algn="ctr"/>
            <a:r>
              <a:rPr lang="en-US" altLang="ko-KR" sz="900" b="1" dirty="0"/>
              <a:t>(2300)</a:t>
            </a:r>
            <a:endParaRPr lang="ko-KR" altLang="en-US" sz="900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73140E-42EC-B857-F0BF-791B95994CC8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1459042" y="5106000"/>
            <a:ext cx="15766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70B64EE-10E3-79E6-0454-002977EB03F2}"/>
              </a:ext>
            </a:extLst>
          </p:cNvPr>
          <p:cNvCxnSpPr>
            <a:stCxn id="17" idx="3"/>
            <a:endCxn id="23" idx="1"/>
          </p:cNvCxnSpPr>
          <p:nvPr/>
        </p:nvCxnSpPr>
        <p:spPr>
          <a:xfrm flipV="1">
            <a:off x="1459042" y="6215833"/>
            <a:ext cx="269592" cy="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81">
            <a:extLst>
              <a:ext uri="{FF2B5EF4-FFF2-40B4-BE49-F238E27FC236}">
                <a16:creationId xmlns:a16="http://schemas.microsoft.com/office/drawing/2014/main" id="{376594C7-681E-59AF-94F0-64C0A0FCE9CC}"/>
              </a:ext>
            </a:extLst>
          </p:cNvPr>
          <p:cNvSpPr/>
          <p:nvPr/>
        </p:nvSpPr>
        <p:spPr>
          <a:xfrm>
            <a:off x="3035683" y="3652700"/>
            <a:ext cx="1164844" cy="50405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기본 제공 안전모 데이터</a:t>
            </a:r>
            <a:endParaRPr lang="en-US" altLang="ko-KR" sz="900" b="1" dirty="0"/>
          </a:p>
          <a:p>
            <a:pPr algn="ctr"/>
            <a:r>
              <a:rPr lang="en-US" altLang="ko-KR" sz="900" b="1" dirty="0"/>
              <a:t>(2500)</a:t>
            </a:r>
            <a:endParaRPr lang="ko-KR" altLang="en-US" sz="900" b="1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BEC28CB-3F5A-1BE2-2637-AF3221782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90504"/>
              </p:ext>
            </p:extLst>
          </p:nvPr>
        </p:nvGraphicFramePr>
        <p:xfrm>
          <a:off x="161632" y="3000223"/>
          <a:ext cx="844853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756">
                  <a:extLst>
                    <a:ext uri="{9D8B030D-6E8A-4147-A177-3AD203B41FA5}">
                      <a16:colId xmlns:a16="http://schemas.microsoft.com/office/drawing/2014/main" val="3668711969"/>
                    </a:ext>
                  </a:extLst>
                </a:gridCol>
                <a:gridCol w="1424423">
                  <a:extLst>
                    <a:ext uri="{9D8B030D-6E8A-4147-A177-3AD203B41FA5}">
                      <a16:colId xmlns:a16="http://schemas.microsoft.com/office/drawing/2014/main" val="4180225320"/>
                    </a:ext>
                  </a:extLst>
                </a:gridCol>
                <a:gridCol w="1408090">
                  <a:extLst>
                    <a:ext uri="{9D8B030D-6E8A-4147-A177-3AD203B41FA5}">
                      <a16:colId xmlns:a16="http://schemas.microsoft.com/office/drawing/2014/main" val="4189631317"/>
                    </a:ext>
                  </a:extLst>
                </a:gridCol>
                <a:gridCol w="1408090">
                  <a:extLst>
                    <a:ext uri="{9D8B030D-6E8A-4147-A177-3AD203B41FA5}">
                      <a16:colId xmlns:a16="http://schemas.microsoft.com/office/drawing/2014/main" val="4103218012"/>
                    </a:ext>
                  </a:extLst>
                </a:gridCol>
                <a:gridCol w="1408090">
                  <a:extLst>
                    <a:ext uri="{9D8B030D-6E8A-4147-A177-3AD203B41FA5}">
                      <a16:colId xmlns:a16="http://schemas.microsoft.com/office/drawing/2014/main" val="1632993839"/>
                    </a:ext>
                  </a:extLst>
                </a:gridCol>
                <a:gridCol w="1408090">
                  <a:extLst>
                    <a:ext uri="{9D8B030D-6E8A-4147-A177-3AD203B41FA5}">
                      <a16:colId xmlns:a16="http://schemas.microsoft.com/office/drawing/2014/main" val="1225884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최초 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주석 변환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재라벨링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데이터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검증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409813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B1A85D5-BF84-B537-3F55-21AF7A73B543}"/>
              </a:ext>
            </a:extLst>
          </p:cNvPr>
          <p:cNvCxnSpPr>
            <a:stCxn id="12" idx="3"/>
            <a:endCxn id="26" idx="1"/>
          </p:cNvCxnSpPr>
          <p:nvPr/>
        </p:nvCxnSpPr>
        <p:spPr>
          <a:xfrm>
            <a:off x="1459042" y="3904728"/>
            <a:ext cx="15766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83">
            <a:extLst>
              <a:ext uri="{FF2B5EF4-FFF2-40B4-BE49-F238E27FC236}">
                <a16:creationId xmlns:a16="http://schemas.microsoft.com/office/drawing/2014/main" id="{86304AFD-2AF2-A937-70FD-E6B8125F1CF6}"/>
              </a:ext>
            </a:extLst>
          </p:cNvPr>
          <p:cNvSpPr/>
          <p:nvPr/>
        </p:nvSpPr>
        <p:spPr>
          <a:xfrm>
            <a:off x="4505716" y="3652700"/>
            <a:ext cx="1164844" cy="20713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Train Data</a:t>
            </a:r>
          </a:p>
          <a:p>
            <a:pPr algn="ctr"/>
            <a:r>
              <a:rPr lang="en-US" altLang="ko-KR" sz="900" b="1" dirty="0"/>
              <a:t>(7200)</a:t>
            </a:r>
            <a:endParaRPr lang="ko-KR" altLang="en-US" sz="900" b="1" dirty="0"/>
          </a:p>
        </p:txBody>
      </p:sp>
      <p:sp>
        <p:nvSpPr>
          <p:cNvPr id="32" name="모서리가 둥근 직사각형 86">
            <a:extLst>
              <a:ext uri="{FF2B5EF4-FFF2-40B4-BE49-F238E27FC236}">
                <a16:creationId xmlns:a16="http://schemas.microsoft.com/office/drawing/2014/main" id="{20AFF676-0DE5-FA52-A0A0-8A542F481A9B}"/>
              </a:ext>
            </a:extLst>
          </p:cNvPr>
          <p:cNvSpPr/>
          <p:nvPr/>
        </p:nvSpPr>
        <p:spPr>
          <a:xfrm>
            <a:off x="4505716" y="5878936"/>
            <a:ext cx="1164844" cy="8379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Validation Data</a:t>
            </a:r>
          </a:p>
          <a:p>
            <a:pPr algn="ctr"/>
            <a:r>
              <a:rPr lang="en-US" altLang="ko-KR" sz="900" b="1" dirty="0"/>
              <a:t>(1600)</a:t>
            </a:r>
            <a:endParaRPr lang="ko-KR" altLang="en-US" sz="900" b="1" dirty="0"/>
          </a:p>
        </p:txBody>
      </p:sp>
      <p:cxnSp>
        <p:nvCxnSpPr>
          <p:cNvPr id="33" name="꺾인 연결선 91">
            <a:extLst>
              <a:ext uri="{FF2B5EF4-FFF2-40B4-BE49-F238E27FC236}">
                <a16:creationId xmlns:a16="http://schemas.microsoft.com/office/drawing/2014/main" id="{A6E458AF-C4DF-95EF-78A0-21D7AFFE1194}"/>
              </a:ext>
            </a:extLst>
          </p:cNvPr>
          <p:cNvCxnSpPr>
            <a:stCxn id="16" idx="3"/>
            <a:endCxn id="29" idx="1"/>
          </p:cNvCxnSpPr>
          <p:nvPr/>
        </p:nvCxnSpPr>
        <p:spPr>
          <a:xfrm flipV="1">
            <a:off x="1459042" y="4688374"/>
            <a:ext cx="3046674" cy="972865"/>
          </a:xfrm>
          <a:prstGeom prst="bentConnector3">
            <a:avLst>
              <a:gd name="adj1" fmla="val 933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93">
            <a:extLst>
              <a:ext uri="{FF2B5EF4-FFF2-40B4-BE49-F238E27FC236}">
                <a16:creationId xmlns:a16="http://schemas.microsoft.com/office/drawing/2014/main" id="{CC709289-E945-D031-9D29-E4D82B338D2E}"/>
              </a:ext>
            </a:extLst>
          </p:cNvPr>
          <p:cNvCxnSpPr>
            <a:stCxn id="16" idx="3"/>
            <a:endCxn id="32" idx="1"/>
          </p:cNvCxnSpPr>
          <p:nvPr/>
        </p:nvCxnSpPr>
        <p:spPr>
          <a:xfrm>
            <a:off x="1459042" y="5661239"/>
            <a:ext cx="3046674" cy="636662"/>
          </a:xfrm>
          <a:prstGeom prst="bentConnector3">
            <a:avLst>
              <a:gd name="adj1" fmla="val 933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97">
            <a:extLst>
              <a:ext uri="{FF2B5EF4-FFF2-40B4-BE49-F238E27FC236}">
                <a16:creationId xmlns:a16="http://schemas.microsoft.com/office/drawing/2014/main" id="{7DDB5A60-EA8A-959E-8536-CB0CF2CEC67F}"/>
              </a:ext>
            </a:extLst>
          </p:cNvPr>
          <p:cNvCxnSpPr>
            <a:stCxn id="26" idx="3"/>
            <a:endCxn id="29" idx="1"/>
          </p:cNvCxnSpPr>
          <p:nvPr/>
        </p:nvCxnSpPr>
        <p:spPr>
          <a:xfrm>
            <a:off x="4200527" y="3904728"/>
            <a:ext cx="305189" cy="783646"/>
          </a:xfrm>
          <a:prstGeom prst="bentConnector3">
            <a:avLst>
              <a:gd name="adj1" fmla="val 33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101">
            <a:extLst>
              <a:ext uri="{FF2B5EF4-FFF2-40B4-BE49-F238E27FC236}">
                <a16:creationId xmlns:a16="http://schemas.microsoft.com/office/drawing/2014/main" id="{B578373F-5744-819B-0E89-46C23ABE32C2}"/>
              </a:ext>
            </a:extLst>
          </p:cNvPr>
          <p:cNvCxnSpPr>
            <a:stCxn id="18" idx="3"/>
            <a:endCxn id="29" idx="1"/>
          </p:cNvCxnSpPr>
          <p:nvPr/>
        </p:nvCxnSpPr>
        <p:spPr>
          <a:xfrm>
            <a:off x="2893478" y="4519594"/>
            <a:ext cx="1612238" cy="168780"/>
          </a:xfrm>
          <a:prstGeom prst="bentConnector3">
            <a:avLst>
              <a:gd name="adj1" fmla="val 874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105">
            <a:extLst>
              <a:ext uri="{FF2B5EF4-FFF2-40B4-BE49-F238E27FC236}">
                <a16:creationId xmlns:a16="http://schemas.microsoft.com/office/drawing/2014/main" id="{FD204413-5BA4-C773-3EFF-E175969CAA3E}"/>
              </a:ext>
            </a:extLst>
          </p:cNvPr>
          <p:cNvCxnSpPr>
            <a:stCxn id="20" idx="3"/>
            <a:endCxn id="29" idx="1"/>
          </p:cNvCxnSpPr>
          <p:nvPr/>
        </p:nvCxnSpPr>
        <p:spPr>
          <a:xfrm flipV="1">
            <a:off x="4200527" y="4688374"/>
            <a:ext cx="305189" cy="417626"/>
          </a:xfrm>
          <a:prstGeom prst="bentConnector3">
            <a:avLst>
              <a:gd name="adj1" fmla="val 33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109">
            <a:extLst>
              <a:ext uri="{FF2B5EF4-FFF2-40B4-BE49-F238E27FC236}">
                <a16:creationId xmlns:a16="http://schemas.microsoft.com/office/drawing/2014/main" id="{80C15F7C-A9F5-656D-3EFF-2B1E3EE4C1BB}"/>
              </a:ext>
            </a:extLst>
          </p:cNvPr>
          <p:cNvCxnSpPr>
            <a:stCxn id="23" idx="3"/>
            <a:endCxn id="29" idx="1"/>
          </p:cNvCxnSpPr>
          <p:nvPr/>
        </p:nvCxnSpPr>
        <p:spPr>
          <a:xfrm flipV="1">
            <a:off x="2893478" y="4688374"/>
            <a:ext cx="1612238" cy="1527459"/>
          </a:xfrm>
          <a:prstGeom prst="bentConnector3">
            <a:avLst>
              <a:gd name="adj1" fmla="val 874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113">
            <a:extLst>
              <a:ext uri="{FF2B5EF4-FFF2-40B4-BE49-F238E27FC236}">
                <a16:creationId xmlns:a16="http://schemas.microsoft.com/office/drawing/2014/main" id="{8E6BF4B8-6779-E9F4-9D0D-D456E42A6E03}"/>
              </a:ext>
            </a:extLst>
          </p:cNvPr>
          <p:cNvSpPr/>
          <p:nvPr/>
        </p:nvSpPr>
        <p:spPr>
          <a:xfrm>
            <a:off x="5940152" y="3652700"/>
            <a:ext cx="1164844" cy="20713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YOLOv5 Large</a:t>
            </a:r>
          </a:p>
          <a:p>
            <a:pPr algn="ctr"/>
            <a:r>
              <a:rPr lang="en-US" altLang="ko-KR" sz="900" b="1" dirty="0"/>
              <a:t>Epoch : </a:t>
            </a:r>
          </a:p>
          <a:p>
            <a:pPr algn="ctr"/>
            <a:r>
              <a:rPr lang="en-US" altLang="ko-KR" sz="900" b="1" dirty="0"/>
              <a:t>100</a:t>
            </a:r>
          </a:p>
          <a:p>
            <a:pPr algn="ctr"/>
            <a:r>
              <a:rPr lang="en-US" altLang="ko-KR" sz="900" b="1" dirty="0"/>
              <a:t>Batch size : </a:t>
            </a:r>
          </a:p>
          <a:p>
            <a:pPr algn="ctr"/>
            <a:r>
              <a:rPr lang="en-US" altLang="ko-KR" sz="900" b="1" dirty="0"/>
              <a:t>8, 16</a:t>
            </a:r>
          </a:p>
          <a:p>
            <a:pPr algn="ctr"/>
            <a:r>
              <a:rPr lang="en-US" altLang="ko-KR" sz="900" b="1" dirty="0"/>
              <a:t>Image size : </a:t>
            </a:r>
          </a:p>
          <a:p>
            <a:pPr algn="ctr"/>
            <a:r>
              <a:rPr lang="en-US" altLang="ko-KR" sz="900" b="1" dirty="0"/>
              <a:t>640, 1024</a:t>
            </a:r>
            <a:endParaRPr lang="ko-KR" altLang="en-US" sz="9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4418AFB-12CB-DA86-1B46-D37A31883FB5}"/>
              </a:ext>
            </a:extLst>
          </p:cNvPr>
          <p:cNvCxnSpPr>
            <a:stCxn id="29" idx="3"/>
            <a:endCxn id="39" idx="1"/>
          </p:cNvCxnSpPr>
          <p:nvPr/>
        </p:nvCxnSpPr>
        <p:spPr>
          <a:xfrm>
            <a:off x="5670560" y="4688374"/>
            <a:ext cx="269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120">
            <a:extLst>
              <a:ext uri="{FF2B5EF4-FFF2-40B4-BE49-F238E27FC236}">
                <a16:creationId xmlns:a16="http://schemas.microsoft.com/office/drawing/2014/main" id="{A33001A3-8DB7-3355-9283-7FE0AA88426B}"/>
              </a:ext>
            </a:extLst>
          </p:cNvPr>
          <p:cNvCxnSpPr>
            <a:stCxn id="32" idx="3"/>
            <a:endCxn id="39" idx="1"/>
          </p:cNvCxnSpPr>
          <p:nvPr/>
        </p:nvCxnSpPr>
        <p:spPr>
          <a:xfrm flipV="1">
            <a:off x="5670560" y="4688374"/>
            <a:ext cx="269592" cy="16095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123">
            <a:extLst>
              <a:ext uri="{FF2B5EF4-FFF2-40B4-BE49-F238E27FC236}">
                <a16:creationId xmlns:a16="http://schemas.microsoft.com/office/drawing/2014/main" id="{D415E89A-10C2-1EA0-6189-A52F2A12E123}"/>
              </a:ext>
            </a:extLst>
          </p:cNvPr>
          <p:cNvSpPr/>
          <p:nvPr/>
        </p:nvSpPr>
        <p:spPr>
          <a:xfrm>
            <a:off x="7374588" y="3652700"/>
            <a:ext cx="1164844" cy="207134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640_best.pt</a:t>
            </a:r>
          </a:p>
          <a:p>
            <a:pPr algn="ctr"/>
            <a:r>
              <a:rPr lang="en-US" altLang="ko-KR" sz="900" b="1" dirty="0"/>
              <a:t>1024_best.pt</a:t>
            </a:r>
          </a:p>
          <a:p>
            <a:pPr algn="ctr"/>
            <a:r>
              <a:rPr lang="ko-KR" altLang="en-US" sz="900" b="1" dirty="0"/>
              <a:t>이용하여</a:t>
            </a:r>
            <a:endParaRPr lang="en-US" altLang="ko-KR" sz="900" b="1" dirty="0"/>
          </a:p>
          <a:p>
            <a:pPr algn="ctr"/>
            <a:r>
              <a:rPr lang="ko-KR" altLang="en-US" sz="900" b="1" dirty="0"/>
              <a:t>제공된</a:t>
            </a:r>
            <a:endParaRPr lang="en-US" altLang="ko-KR" sz="900" b="1" dirty="0"/>
          </a:p>
          <a:p>
            <a:pPr algn="ctr"/>
            <a:r>
              <a:rPr lang="ko-KR" altLang="en-US" sz="900" b="1" dirty="0"/>
              <a:t> </a:t>
            </a:r>
            <a:r>
              <a:rPr lang="en-US" altLang="ko-KR" sz="900" b="1" dirty="0"/>
              <a:t>Test data </a:t>
            </a:r>
            <a:r>
              <a:rPr lang="ko-KR" altLang="en-US" sz="900" b="1" dirty="0"/>
              <a:t>검증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3E24753-0EF5-178A-11C8-65925673A2C7}"/>
              </a:ext>
            </a:extLst>
          </p:cNvPr>
          <p:cNvCxnSpPr>
            <a:stCxn id="39" idx="3"/>
            <a:endCxn id="42" idx="1"/>
          </p:cNvCxnSpPr>
          <p:nvPr/>
        </p:nvCxnSpPr>
        <p:spPr>
          <a:xfrm>
            <a:off x="7104996" y="4688374"/>
            <a:ext cx="269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5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구성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8" y="2218627"/>
            <a:ext cx="8316416" cy="4120504"/>
          </a:xfrm>
          <a:prstGeom prst="rect">
            <a:avLst/>
          </a:prstGeom>
        </p:spPr>
      </p:pic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3C9CDB43-874A-8D14-3583-264D0A17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fld id="{987F1735-76E7-4572-8B2E-9E571AA161B1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239253" y="860932"/>
            <a:ext cx="4434639" cy="400110"/>
            <a:chOff x="749742" y="1494709"/>
            <a:chExt cx="443463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012A6A"/>
                  </a:solidFill>
                  <a:latin typeface="+mn-ea"/>
                </a:rPr>
                <a:t>사용 </a:t>
              </a:r>
              <a:r>
                <a:rPr lang="ko-KR" altLang="en-US" sz="2000" b="1" dirty="0" err="1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012A6A"/>
                  </a:solidFill>
                  <a:latin typeface="+mn-ea"/>
                </a:rPr>
                <a:t>라벨링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012A6A"/>
                  </a:solidFill>
                  <a:latin typeface="+mn-ea"/>
                </a:rPr>
                <a:t> 툴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012A6A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012A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012A6A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07688" y="1352549"/>
            <a:ext cx="4572000" cy="7745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labelImg</a:t>
            </a:r>
            <a:r>
              <a:rPr lang="en-US" altLang="ko-KR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툴 사용</a:t>
            </a:r>
          </a:p>
          <a:p>
            <a: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단축키 및 기존 </a:t>
            </a:r>
            <a:r>
              <a:rPr lang="ko-KR" altLang="en-US" dirty="0" err="1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라벨링</a:t>
            </a:r>
            <a:r>
              <a:rPr lang="ko-KR" altLang="en-US" dirty="0"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수정 용이</a:t>
            </a:r>
          </a:p>
        </p:txBody>
      </p:sp>
    </p:spTree>
    <p:extLst>
      <p:ext uri="{BB962C8B-B14F-4D97-AF65-F5344CB8AC3E}">
        <p14:creationId xmlns:p14="http://schemas.microsoft.com/office/powerpoint/2010/main" val="502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99927" y="1408899"/>
            <a:ext cx="520817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Helmet</a:t>
            </a:r>
            <a:r>
              <a:rPr lang="ko-KR" altLang="en-US" dirty="0"/>
              <a:t>의 일부분만 표시된 내용 제거</a:t>
            </a:r>
            <a:r>
              <a:rPr lang="en-US" altLang="ko-KR" dirty="0"/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CA5DBC-0997-8596-F8AB-299DE84CDCA2}"/>
              </a:ext>
            </a:extLst>
          </p:cNvPr>
          <p:cNvGrpSpPr/>
          <p:nvPr/>
        </p:nvGrpSpPr>
        <p:grpSpPr>
          <a:xfrm>
            <a:off x="299927" y="2139766"/>
            <a:ext cx="3873592" cy="3233450"/>
            <a:chOff x="1763688" y="1626876"/>
            <a:chExt cx="5400600" cy="500510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835BE6D-34CA-B7ED-89BD-5104ACAB8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4" t="6048" r="29189" b="11295"/>
            <a:stretch/>
          </p:blipFill>
          <p:spPr>
            <a:xfrm>
              <a:off x="1763688" y="1711437"/>
              <a:ext cx="5400600" cy="4920547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7950C1C-F82E-CAAF-EAA8-62BAF63F6BD4}"/>
                </a:ext>
              </a:extLst>
            </p:cNvPr>
            <p:cNvSpPr/>
            <p:nvPr/>
          </p:nvSpPr>
          <p:spPr>
            <a:xfrm>
              <a:off x="2987824" y="1626876"/>
              <a:ext cx="792088" cy="505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984742-FE97-08C0-8555-0331287E9BB8}"/>
              </a:ext>
            </a:extLst>
          </p:cNvPr>
          <p:cNvGrpSpPr/>
          <p:nvPr/>
        </p:nvGrpSpPr>
        <p:grpSpPr>
          <a:xfrm>
            <a:off x="4939559" y="2085132"/>
            <a:ext cx="3904514" cy="3288084"/>
            <a:chOff x="4679348" y="2085132"/>
            <a:chExt cx="3904514" cy="328808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D862554-034A-C4B8-90E9-96571984C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5" t="6856" r="29494" b="4196"/>
            <a:stretch/>
          </p:blipFill>
          <p:spPr>
            <a:xfrm>
              <a:off x="4679348" y="2194395"/>
              <a:ext cx="3904514" cy="3178821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3D9D8D5-6B28-EA8F-44F8-E895388E2822}"/>
                </a:ext>
              </a:extLst>
            </p:cNvPr>
            <p:cNvSpPr/>
            <p:nvPr/>
          </p:nvSpPr>
          <p:spPr>
            <a:xfrm>
              <a:off x="5526714" y="2085132"/>
              <a:ext cx="568127" cy="32687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오른쪽 화살표 11">
            <a:extLst>
              <a:ext uri="{FF2B5EF4-FFF2-40B4-BE49-F238E27FC236}">
                <a16:creationId xmlns:a16="http://schemas.microsoft.com/office/drawing/2014/main" id="{2621B0E6-C550-8A49-BF7E-2EB5E94CAC00}"/>
              </a:ext>
            </a:extLst>
          </p:cNvPr>
          <p:cNvSpPr/>
          <p:nvPr/>
        </p:nvSpPr>
        <p:spPr>
          <a:xfrm>
            <a:off x="4360648" y="3717032"/>
            <a:ext cx="391782" cy="360040"/>
          </a:xfrm>
          <a:prstGeom prst="rightArrow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구성</a:t>
            </a: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982BD70-1307-64AF-7D06-41C6145D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1471" y="6356350"/>
            <a:ext cx="2133600" cy="365125"/>
          </a:xfrm>
        </p:spPr>
        <p:txBody>
          <a:bodyPr/>
          <a:lstStyle/>
          <a:p>
            <a:fld id="{987F1735-76E7-4572-8B2E-9E571AA161B1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317791" y="906059"/>
            <a:ext cx="4434639" cy="400110"/>
            <a:chOff x="749742" y="1494709"/>
            <a:chExt cx="4434639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데이터 재 </a:t>
              </a:r>
              <a:r>
                <a:rPr lang="ko-KR" altLang="en-US" sz="2000" b="1" dirty="0" err="1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라벨링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 작업 </a:t>
              </a:r>
              <a:r>
                <a:rPr lang="en-US" altLang="ko-KR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1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012A6A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2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03412" y="1417865"/>
            <a:ext cx="8706254" cy="77457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144000" indent="-144000" algn="just">
              <a:spcBef>
                <a:spcPts val="1000"/>
              </a:spcBef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>
                <a:ln>
                  <a:solidFill>
                    <a:schemeClr val="bg2">
                      <a:lumMod val="25000"/>
                      <a:alpha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 smtClean="0"/>
              <a:t> </a:t>
            </a:r>
            <a:r>
              <a:rPr lang="ko-KR" altLang="en-US" dirty="0" err="1" smtClean="0"/>
              <a:t>라벨링이</a:t>
            </a:r>
            <a:r>
              <a:rPr lang="ko-KR" altLang="en-US" dirty="0" smtClean="0"/>
              <a:t> </a:t>
            </a:r>
            <a:r>
              <a:rPr lang="ko-KR" altLang="en-US" dirty="0"/>
              <a:t>안 되어 있는 항목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Helmet</a:t>
            </a:r>
            <a:r>
              <a:rPr lang="ko-KR" altLang="en-US" dirty="0"/>
              <a:t>의 유무 판단을 위한 </a:t>
            </a:r>
            <a:r>
              <a:rPr lang="en-US" altLang="ko-KR" dirty="0"/>
              <a:t>Head(non-helmet) </a:t>
            </a:r>
            <a:r>
              <a:rPr lang="ko-KR" altLang="en-US" dirty="0"/>
              <a:t>또한 </a:t>
            </a:r>
            <a:r>
              <a:rPr lang="ko-KR" altLang="en-US" dirty="0" err="1"/>
              <a:t>라벨링</a:t>
            </a:r>
            <a:r>
              <a:rPr lang="ko-KR" altLang="en-US" dirty="0"/>
              <a:t> 진행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26BFD5-4D8E-5962-4001-0FD916D41D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5287" b="3971"/>
          <a:stretch/>
        </p:blipFill>
        <p:spPr>
          <a:xfrm>
            <a:off x="236629" y="2463081"/>
            <a:ext cx="4000188" cy="264144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DC4B5D8-E64A-4525-0F2C-0DEFCA2651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3926" b="2610"/>
          <a:stretch/>
        </p:blipFill>
        <p:spPr>
          <a:xfrm>
            <a:off x="4876261" y="2454417"/>
            <a:ext cx="3900256" cy="2650112"/>
          </a:xfrm>
          <a:prstGeom prst="rect">
            <a:avLst/>
          </a:prstGeom>
        </p:spPr>
      </p:pic>
      <p:sp>
        <p:nvSpPr>
          <p:cNvPr id="30" name="오른쪽 화살표 11">
            <a:extLst>
              <a:ext uri="{FF2B5EF4-FFF2-40B4-BE49-F238E27FC236}">
                <a16:creationId xmlns:a16="http://schemas.microsoft.com/office/drawing/2014/main" id="{CDEA8F0A-0B5C-887C-F85D-C60D9F1FA4DB}"/>
              </a:ext>
            </a:extLst>
          </p:cNvPr>
          <p:cNvSpPr/>
          <p:nvPr/>
        </p:nvSpPr>
        <p:spPr>
          <a:xfrm>
            <a:off x="4360648" y="3717032"/>
            <a:ext cx="391782" cy="360040"/>
          </a:xfrm>
          <a:prstGeom prst="rightArrow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3D9D8D5-6B28-EA8F-44F8-E895388E2822}"/>
              </a:ext>
            </a:extLst>
          </p:cNvPr>
          <p:cNvSpPr/>
          <p:nvPr/>
        </p:nvSpPr>
        <p:spPr>
          <a:xfrm>
            <a:off x="1711431" y="3291902"/>
            <a:ext cx="844345" cy="713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58325EB-8A86-22A4-A455-8920FB660A82}"/>
              </a:ext>
            </a:extLst>
          </p:cNvPr>
          <p:cNvSpPr/>
          <p:nvPr/>
        </p:nvSpPr>
        <p:spPr>
          <a:xfrm>
            <a:off x="6282940" y="3283276"/>
            <a:ext cx="844345" cy="713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59B049-4B37-1136-C7BB-10D7D4BFE7DE}"/>
              </a:ext>
            </a:extLst>
          </p:cNvPr>
          <p:cNvGrpSpPr/>
          <p:nvPr/>
        </p:nvGrpSpPr>
        <p:grpSpPr>
          <a:xfrm>
            <a:off x="317791" y="906059"/>
            <a:ext cx="4434639" cy="400110"/>
            <a:chOff x="749742" y="1494709"/>
            <a:chExt cx="443463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7DF09-D823-BD35-20F7-3173C60D7FC3}"/>
                </a:ext>
              </a:extLst>
            </p:cNvPr>
            <p:cNvSpPr txBox="1"/>
            <p:nvPr/>
          </p:nvSpPr>
          <p:spPr>
            <a:xfrm>
              <a:off x="918177" y="1494709"/>
              <a:ext cx="4266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데이터 재 </a:t>
              </a:r>
              <a:r>
                <a:rPr lang="ko-KR" altLang="en-US" sz="2000" b="1" dirty="0" err="1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라벨링</a:t>
              </a:r>
              <a:r>
                <a:rPr lang="ko-KR" altLang="en-US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 작업 </a:t>
              </a:r>
              <a:r>
                <a:rPr lang="en-US" altLang="ko-KR" sz="2000" b="1" dirty="0" smtClean="0">
                  <a:ln>
                    <a:solidFill>
                      <a:srgbClr val="002060">
                        <a:alpha val="25000"/>
                      </a:srgbClr>
                    </a:solidFill>
                  </a:ln>
                  <a:solidFill>
                    <a:srgbClr val="376092"/>
                  </a:solidFill>
                  <a:latin typeface="+mn-ea"/>
                </a:rPr>
                <a:t>2</a:t>
              </a:r>
              <a:endParaRPr lang="ko-KR" altLang="en-US" sz="2000" b="1" dirty="0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376092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6377D62-0C3D-523D-693D-B9034BF87B9F}"/>
                </a:ext>
              </a:extLst>
            </p:cNvPr>
            <p:cNvSpPr/>
            <p:nvPr/>
          </p:nvSpPr>
          <p:spPr>
            <a:xfrm>
              <a:off x="749742" y="1545480"/>
              <a:ext cx="168435" cy="285050"/>
            </a:xfrm>
            <a:prstGeom prst="rect">
              <a:avLst/>
            </a:prstGeom>
            <a:solidFill>
              <a:srgbClr val="38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rgbClr val="002060">
                      <a:alpha val="25000"/>
                    </a:srgbClr>
                  </a:solidFill>
                </a:ln>
                <a:solidFill>
                  <a:srgbClr val="012A6A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6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FA2EDF-CBB7-475B-B0D9-861160A98246}">
  <ds:schemaRefs>
    <ds:schemaRef ds:uri="http://purl.org/dc/dcmitype/"/>
    <ds:schemaRef ds:uri="http://schemas.microsoft.com/office/2006/documentManagement/types"/>
    <ds:schemaRef ds:uri="http://purl.org/dc/terms/"/>
    <ds:schemaRef ds:uri="df922d41-91bf-45f8-8b2c-e1591bc010d5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10471</TotalTime>
  <Words>1600</Words>
  <Application>Microsoft Office PowerPoint</Application>
  <PresentationFormat>화면 슬라이드 쇼(4:3)</PresentationFormat>
  <Paragraphs>410</Paragraphs>
  <Slides>36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HY헤드라인M</vt:lpstr>
      <vt:lpstr>맑은 고딕</vt:lpstr>
      <vt:lpstr>-윤고딕330</vt:lpstr>
      <vt:lpstr>-윤고딕340</vt:lpstr>
      <vt:lpstr>휴먼둥근헤드라인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수행방법 및 기여도</vt:lpstr>
      <vt:lpstr>PowerPoint 프레젠테이션</vt:lpstr>
      <vt:lpstr>모델 개발 프로세스</vt:lpstr>
      <vt:lpstr>데이터셋 구성</vt:lpstr>
      <vt:lpstr>데이터셋 구성</vt:lpstr>
      <vt:lpstr>데이터셋 구성</vt:lpstr>
      <vt:lpstr>데이터셋 구성</vt:lpstr>
      <vt:lpstr>데이터셋 구성</vt:lpstr>
      <vt:lpstr>데이터셋 구성</vt:lpstr>
      <vt:lpstr>데이터셋 구성</vt:lpstr>
      <vt:lpstr>데이터셋 구성</vt:lpstr>
      <vt:lpstr>데이터셋 구성</vt:lpstr>
      <vt:lpstr>데이터셋 구성</vt:lpstr>
      <vt:lpstr>데이터셋 구성</vt:lpstr>
      <vt:lpstr>모델 학습</vt:lpstr>
      <vt:lpstr>모델 학습</vt:lpstr>
      <vt:lpstr>모델 학습</vt:lpstr>
      <vt:lpstr>모델 학습</vt:lpstr>
      <vt:lpstr>모델 학습</vt:lpstr>
      <vt:lpstr>모델 학습</vt:lpstr>
      <vt:lpstr>모델 학습</vt:lpstr>
      <vt:lpstr>모델 학습</vt:lpstr>
      <vt:lpstr>모델 학습</vt:lpstr>
      <vt:lpstr>PowerPoint 프레젠테이션</vt:lpstr>
      <vt:lpstr>결과 및 토의</vt:lpstr>
      <vt:lpstr>결과 및 토의</vt:lpstr>
      <vt:lpstr>결과 및 토의</vt:lpstr>
      <vt:lpstr>결과 및 토의</vt:lpstr>
      <vt:lpstr>결과 및 토의</vt:lpstr>
      <vt:lpstr>결과 및 토의</vt:lpstr>
      <vt:lpstr>결과 및 토의</vt:lpstr>
      <vt:lpstr>결과 및 토의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style8903@naver.com</cp:lastModifiedBy>
  <cp:revision>657</cp:revision>
  <cp:lastPrinted>2022-06-08T09:54:10Z</cp:lastPrinted>
  <dcterms:created xsi:type="dcterms:W3CDTF">2017-03-29T07:13:25Z</dcterms:created>
  <dcterms:modified xsi:type="dcterms:W3CDTF">2022-06-14T15:37:24Z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